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omments/comment1.xml" ContentType="application/vnd.openxmlformats-officedocument.presentationml.comments+xml"/>
  <Override PartName="/ppt/comments/comment2.xml" ContentType="application/vnd.openxmlformats-officedocument.presentationml.comments+xml"/>
  <Override PartName="/ppt/comments/comment3.xml" ContentType="application/vnd.openxmlformats-officedocument.presentationml.comments+xml"/>
  <Override PartName="/ppt/comments/comment4.xml" ContentType="application/vnd.openxmlformats-officedocument.presentationml.comments+xml"/>
  <Override PartName="/ppt/comments/comment5.xml" ContentType="application/vnd.openxmlformats-officedocument.presentationml.comments+xml"/>
  <Override PartName="/ppt/comments/comment6.xml" ContentType="application/vnd.openxmlformats-officedocument.presentationml.comments+xml"/>
  <Override PartName="/ppt/comments/comment7.xml" ContentType="application/vnd.openxmlformats-officedocument.presentationml.comments+xml"/>
  <Override PartName="/ppt/comments/comment8.xml" ContentType="application/vnd.openxmlformats-officedocument.presentationml.comment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6" r:id="rId3"/>
    <p:sldId id="267" r:id="rId4"/>
    <p:sldId id="269" r:id="rId5"/>
    <p:sldId id="284" r:id="rId6"/>
    <p:sldId id="286" r:id="rId7"/>
    <p:sldId id="287" r:id="rId8"/>
    <p:sldId id="288" r:id="rId9"/>
    <p:sldId id="270" r:id="rId10"/>
    <p:sldId id="271" r:id="rId11"/>
    <p:sldId id="289" r:id="rId12"/>
    <p:sldId id="290" r:id="rId13"/>
    <p:sldId id="291" r:id="rId14"/>
    <p:sldId id="268" r:id="rId15"/>
    <p:sldId id="272" r:id="rId16"/>
    <p:sldId id="292" r:id="rId17"/>
    <p:sldId id="293" r:id="rId18"/>
    <p:sldId id="294" r:id="rId19"/>
    <p:sldId id="273" r:id="rId20"/>
    <p:sldId id="274" r:id="rId21"/>
    <p:sldId id="296" r:id="rId22"/>
    <p:sldId id="295" r:id="rId23"/>
    <p:sldId id="297" r:id="rId24"/>
    <p:sldId id="275" r:id="rId25"/>
    <p:sldId id="276" r:id="rId26"/>
    <p:sldId id="299" r:id="rId27"/>
    <p:sldId id="278" r:id="rId28"/>
    <p:sldId id="279" r:id="rId29"/>
    <p:sldId id="298" r:id="rId30"/>
    <p:sldId id="300" r:id="rId31"/>
    <p:sldId id="277" r:id="rId32"/>
    <p:sldId id="283" r:id="rId33"/>
    <p:sldId id="280" r:id="rId34"/>
    <p:sldId id="301" r:id="rId35"/>
    <p:sldId id="303" r:id="rId36"/>
    <p:sldId id="281" r:id="rId37"/>
    <p:sldId id="282" r:id="rId38"/>
    <p:sldId id="304" r:id="rId39"/>
    <p:sldId id="305" r:id="rId4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altiris" initials="a" lastIdx="41" clrIdx="0">
    <p:extLst>
      <p:ext uri="{19B8F6BF-5375-455C-9EA6-DF929625EA0E}">
        <p15:presenceInfo xmlns:p15="http://schemas.microsoft.com/office/powerpoint/2012/main" userId="altiris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6633"/>
    <a:srgbClr val="FFFFFF"/>
    <a:srgbClr val="FFCCFF"/>
    <a:srgbClr val="000066"/>
    <a:srgbClr val="CC00CC"/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D7AC3CCA-C797-4891-BE02-D94E43425B78}" styleName="Medium Style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 w="12700" cmpd="sng">
              <a:solidFill>
                <a:schemeClr val="dk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dk1">
              <a:tint val="20000"/>
            </a:schemeClr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5478" autoAdjust="0"/>
    <p:restoredTop sz="94660"/>
  </p:normalViewPr>
  <p:slideViewPr>
    <p:cSldViewPr snapToGrid="0">
      <p:cViewPr varScale="1">
        <p:scale>
          <a:sx n="72" d="100"/>
          <a:sy n="72" d="100"/>
        </p:scale>
        <p:origin x="1002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commentAuthors" Target="commentAuthor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06T21:54:19.290" idx="1">
    <p:pos x="6109" y="1769"/>
    <p:text>李明和齐音是在哪里认识的？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1:55:54.825" idx="2">
    <p:pos x="5561" y="2615"/>
    <p:text>李明请齐音吃饭,齐音要付钱吗？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1:57:26.520" idx="3">
    <p:pos x="5336" y="3074"/>
    <p:text>齐音会一个人去跟李明吃饭吗？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1:58:14.090" idx="4">
    <p:pos x="5912" y="3508"/>
    <p:text>王朋会跟谁一起去？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1:58:58.756" idx="5">
    <p:pos x="6271" y="3508"/>
    <p:text>中美两国在约会文化上有哪些异同吗？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06T22:02:43.182" idx="6">
    <p:pos x="6772" y="1496"/>
    <p:text>齐音让马小青陪她做什么？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03:31.953" idx="7">
    <p:pos x="5828" y="1972"/>
    <p:text>马小青想陪马小青去吗？为什么？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04:16.882" idx="8">
    <p:pos x="2306" y="2448"/>
    <p:text>“求求你”是什么意思？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04:59.481" idx="9">
    <p:pos x="3206" y="2889"/>
    <p:text>为什么马小青说那我更不去了。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3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06T22:10:36.599" idx="10">
    <p:pos x="4816" y="1210"/>
    <p:text>李明明天晚上要做什么？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11:31.240" idx="11">
    <p:pos x="2621" y="1970"/>
    <p:text/>
    <p:extLst>
      <p:ext uri="{C676402C-5697-4E1C-873F-D02D1690AC5C}">
        <p15:threadingInfo xmlns:p15="http://schemas.microsoft.com/office/powerpoint/2012/main" timeZoneBias="420"/>
      </p:ext>
    </p:extLst>
  </p:cm>
  <p:cm authorId="1" dt="2020-04-06T22:12:02.492" idx="12">
    <p:pos x="5653" y="2807"/>
    <p:text>李明想去那里吃饭？</p:text>
    <p:extLst mod="1">
      <p:ext uri="{C676402C-5697-4E1C-873F-D02D1690AC5C}">
        <p15:threadingInfo xmlns:p15="http://schemas.microsoft.com/office/powerpoint/2012/main" timeZoneBias="420"/>
      </p:ext>
    </p:extLst>
  </p:cm>
  <p:cm authorId="1" dt="2020-04-06T22:12:29.237" idx="13">
    <p:pos x="4458" y="1979"/>
    <p:text>How do you ask somebody to give you a suggestion？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13:08.008" idx="14">
    <p:pos x="3832" y="2438"/>
    <p:text>川菜是什么口味的？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14:25.016" idx="15">
    <p:pos x="5335" y="2437"/>
    <p:text>张文山为什么建议吃川菜？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14:58.633" idx="16">
    <p:pos x="3139" y="2838"/>
    <p:text>李明喜不喜欢吃川菜的建议？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15:43.343" idx="17">
    <p:pos x="7204" y="2813"/>
    <p:text>寿司辣不辣？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16:58.780" idx="18">
    <p:pos x="4299" y="3239"/>
    <p:text>你猜为什么张文山问马小青去不去？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17:41.004" idx="19">
    <p:pos x="3932" y="3590"/>
    <p:text>李明知不知道马小青去不去？为什么他说不知道？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4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06T22:21:49.244" idx="20">
    <p:pos x="4275" y="1060"/>
    <p:text>你觉得美国什么最好吃？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22:39.071" idx="21">
    <p:pos x="6705" y="1621"/>
    <p:text>你喜欢披萨还是热狗？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23:42.903" idx="22">
    <p:pos x="2045" y="2337"/>
    <p:text>hamburger 是什么意思？Portland 为什么叫Portland？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5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06T22:26:13.159" idx="23">
    <p:pos x="4207" y="1110"/>
    <p:text>美国的饭馆有没有包间？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27:27.094" idx="24">
    <p:pos x="2496" y="2012"/>
    <p:text>李明要订什么时候的包间？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27:50.221" idx="25">
    <p:pos x="4610" y="2481"/>
    <p:text>明天晚上有没有包间？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28:05.718" idx="26">
    <p:pos x="5894" y="2488"/>
    <p:text>哪天才有包间？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28:24.948" idx="27">
    <p:pos x="3178" y="2894"/>
    <p:text>李明订没订后天的包间？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6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06T22:29:28.496" idx="28">
    <p:pos x="10" y="10"/>
    <p:text>李明要订哪天的包间？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30:02.613" idx="29">
    <p:pos x="2254" y="1904"/>
    <p:text>李明订了几个人的包间？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30:42.446" idx="30">
    <p:pos x="3982" y="1912"/>
    <p:text>李明订了几点的包间？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31:20.864" idx="31">
    <p:pos x="2797" y="2655"/>
    <p:text>When people ask you 您贵姓， how do you answer?</p:text>
    <p:extLst>
      <p:ext uri="{C676402C-5697-4E1C-873F-D02D1690AC5C}">
        <p15:threadingInfo xmlns:p15="http://schemas.microsoft.com/office/powerpoint/2012/main" timeZoneBias="420"/>
      </p:ext>
    </p:extLst>
  </p:cm>
</p:cmLst>
</file>

<file path=ppt/comments/comment7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06T22:32:30.784" idx="32">
    <p:pos x="4216" y="1018"/>
    <p:text>服务员让谁先点菜？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33:36.348" idx="33">
    <p:pos x="2080" y="1629"/>
    <p:text>李明点了什么？</p:text>
    <p:extLst mod="1">
      <p:ext uri="{C676402C-5697-4E1C-873F-D02D1690AC5C}">
        <p15:threadingInfo xmlns:p15="http://schemas.microsoft.com/office/powerpoint/2012/main" timeZoneBias="420"/>
      </p:ext>
    </p:extLst>
  </p:cm>
  <p:cm authorId="1" dt="2020-04-06T22:33:51.626" idx="34">
    <p:pos x="3821" y="2009"/>
    <p:text>齐音点了什么菜？为什么她没点肉菜？</p:text>
    <p:extLst mod="1">
      <p:ext uri="{C676402C-5697-4E1C-873F-D02D1690AC5C}">
        <p15:threadingInfo xmlns:p15="http://schemas.microsoft.com/office/powerpoint/2012/main" timeZoneBias="420"/>
      </p:ext>
    </p:extLst>
  </p:cm>
  <p:cm authorId="1" dt="2020-04-06T22:35:13.356" idx="35">
    <p:pos x="2237" y="2738"/>
    <p:text>你喜欢什么主食？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35:35.443" idx="36">
    <p:pos x="2439" y="3049"/>
    <p:text>他们想喝什么？你喜欢喝什么？</p:text>
    <p:extLst mod="1">
      <p:ext uri="{C676402C-5697-4E1C-873F-D02D1690AC5C}">
        <p15:threadingInfo xmlns:p15="http://schemas.microsoft.com/office/powerpoint/2012/main" timeZoneBias="420"/>
      </p:ext>
    </p:extLst>
  </p:cm>
</p:cmLst>
</file>

<file path=ppt/comments/comment8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0-04-06T22:36:11.888" idx="37">
    <p:pos x="3199" y="1154"/>
    <p:text>结账英文怎么说？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36:37.338" idx="38">
    <p:pos x="2781" y="1621"/>
    <p:text>他们的晚饭多少钱？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37:14.319" idx="39">
    <p:pos x="4625" y="1644"/>
    <p:text>美国人常常用现金吗？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37:51.316" idx="40">
    <p:pos x="4099" y="2989"/>
    <p:text>为什么李明不想AA制？</p:text>
    <p:extLst>
      <p:ext uri="{C676402C-5697-4E1C-873F-D02D1690AC5C}">
        <p15:threadingInfo xmlns:p15="http://schemas.microsoft.com/office/powerpoint/2012/main" timeZoneBias="420"/>
      </p:ext>
    </p:extLst>
  </p:cm>
  <p:cm authorId="1" dt="2020-04-06T22:38:20.651" idx="41">
    <p:pos x="4445" y="2977"/>
    <p:text>What cultural difference can you identify in this story?</p:text>
    <p:extLst>
      <p:ext uri="{C676402C-5697-4E1C-873F-D02D1690AC5C}">
        <p15:threadingInfo xmlns:p15="http://schemas.microsoft.com/office/powerpoint/2012/main" timeZoneBias="420"/>
      </p:ext>
    </p:extLst>
  </p:cm>
</p:cmLst>
</file>

<file path=ppt/media/image1.png>
</file>

<file path=ppt/media/image2.png>
</file>

<file path=ppt/media/image3.png>
</file>

<file path=ppt/media/image4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86125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701282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521343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514471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71381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051432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2974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3829648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1787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05570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134717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FBFA784-AEF9-45FE-B2AC-C2F1C79E3413}" type="datetimeFigureOut">
              <a:rPr lang="en-US" smtClean="0"/>
              <a:t>4/25/2020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952891-5488-4EF6-9B3B-A3B1E8899F9F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20184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comments" Target="../comments/comment2.xml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media" Target="../media/media7.m4a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comments" Target="../comments/comment3.xml"/><Relationship Id="rId4" Type="http://schemas.openxmlformats.org/officeDocument/2006/relationships/image" Target="../media/image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5" Type="http://schemas.openxmlformats.org/officeDocument/2006/relationships/comments" Target="../comments/comment4.xml"/><Relationship Id="rId4" Type="http://schemas.openxmlformats.org/officeDocument/2006/relationships/image" Target="../media/image1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4" Type="http://schemas.openxmlformats.org/officeDocument/2006/relationships/image" Target="../media/image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5" Type="http://schemas.openxmlformats.org/officeDocument/2006/relationships/comments" Target="../comments/comment5.xml"/><Relationship Id="rId4" Type="http://schemas.openxmlformats.org/officeDocument/2006/relationships/image" Target="../media/image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4" Type="http://schemas.openxmlformats.org/officeDocument/2006/relationships/image" Target="../media/image1.png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5" Type="http://schemas.openxmlformats.org/officeDocument/2006/relationships/comments" Target="../comments/comment6.xml"/><Relationship Id="rId4" Type="http://schemas.openxmlformats.org/officeDocument/2006/relationships/image" Target="../media/image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4a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microsoft.com/office/2007/relationships/media" Target="../media/media16.m4a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6.m4a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comments" Target="../comments/comment7.xml"/><Relationship Id="rId4" Type="http://schemas.openxmlformats.org/officeDocument/2006/relationships/image" Target="../media/image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4" Type="http://schemas.openxmlformats.org/officeDocument/2006/relationships/image" Target="../media/image1.png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5" Type="http://schemas.openxmlformats.org/officeDocument/2006/relationships/comments" Target="../comments/comment8.xml"/><Relationship Id="rId4" Type="http://schemas.openxmlformats.org/officeDocument/2006/relationships/image" Target="../media/image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comments" Target="../comments/comment1.xml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>
                <a:solidFill>
                  <a:srgbClr val="002060"/>
                </a:solidFill>
              </a:rPr>
              <a:t>Unit 6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sz="3600" dirty="0">
                <a:solidFill>
                  <a:srgbClr val="002060"/>
                </a:solidFill>
              </a:rPr>
              <a:t>Appointments</a:t>
            </a:r>
          </a:p>
          <a:p>
            <a:r>
              <a:rPr lang="zh-CN" altLang="en-US" sz="3600" dirty="0">
                <a:solidFill>
                  <a:srgbClr val="C00000"/>
                </a:solidFill>
              </a:rPr>
              <a:t>预约</a:t>
            </a:r>
            <a:endParaRPr lang="en-US" sz="36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85823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01E4AE-478D-4876-BCEC-A16CF5378E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54075"/>
          </a:xfrm>
        </p:spPr>
        <p:txBody>
          <a:bodyPr/>
          <a:lstStyle/>
          <a:p>
            <a:r>
              <a:rPr lang="en-US">
                <a:solidFill>
                  <a:srgbClr val="C00000"/>
                </a:solidFill>
              </a:rPr>
              <a:t>M1.2: </a:t>
            </a:r>
            <a:r>
              <a:rPr lang="en-US" dirty="0">
                <a:solidFill>
                  <a:srgbClr val="C00000"/>
                </a:solidFill>
              </a:rPr>
              <a:t>Invitations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63EAAC-22B6-4C0E-A329-26F90CC55D4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35112"/>
            <a:ext cx="10515600" cy="4957763"/>
          </a:xfrm>
        </p:spPr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1.2: </a:t>
            </a:r>
            <a:r>
              <a:rPr lang="en-US" sz="2400" dirty="0">
                <a:solidFill>
                  <a:srgbClr val="002060"/>
                </a:solidFill>
                <a:latin typeface="Helvetica" panose="020B0604020202020204" pitchFamily="34" charset="0"/>
                <a:ea typeface="Helvetica Neue"/>
                <a:cs typeface="Times New Roman" panose="02020603050405020304" pitchFamily="18" charset="0"/>
              </a:rPr>
              <a:t>Qi Yin asks Ma Xiaoqing to have dinner with her and Li Ming.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002060"/>
              </a:solidFill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32769EB8-9677-423F-9D15-BE55532709B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23697140"/>
              </p:ext>
            </p:extLst>
          </p:nvPr>
        </p:nvGraphicFramePr>
        <p:xfrm>
          <a:off x="838200" y="2389441"/>
          <a:ext cx="10515600" cy="280938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68896">
                  <a:extLst>
                    <a:ext uri="{9D8B030D-6E8A-4147-A177-3AD203B41FA5}">
                      <a16:colId xmlns:a16="http://schemas.microsoft.com/office/drawing/2014/main" val="3972983188"/>
                    </a:ext>
                  </a:extLst>
                </a:gridCol>
                <a:gridCol w="9246704">
                  <a:extLst>
                    <a:ext uri="{9D8B030D-6E8A-4147-A177-3AD203B41FA5}">
                      <a16:colId xmlns:a16="http://schemas.microsoft.com/office/drawing/2014/main" val="54849605"/>
                    </a:ext>
                  </a:extLst>
                </a:gridCol>
              </a:tblGrid>
              <a:tr h="7513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QY: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小青，李明请我明天吃晚饭，你陪我去吧？</a:t>
                      </a:r>
                      <a:endParaRPr lang="en-US" sz="36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78905774"/>
                  </a:ext>
                </a:extLst>
              </a:tr>
              <a:tr h="7156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我不去，我可不想当你们的电灯泡。</a:t>
                      </a:r>
                      <a:endParaRPr lang="en-US" sz="36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13787334"/>
                  </a:ext>
                </a:extLst>
              </a:tr>
              <a:tr h="70236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QY: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求求你，陪我去吧。张文山也去。</a:t>
                      </a:r>
                      <a:endParaRPr lang="en-US" sz="36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23933453"/>
                  </a:ext>
                </a:extLst>
              </a:tr>
              <a:tr h="50182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MX:</a:t>
                      </a: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那我更不去了。</a:t>
                      </a:r>
                      <a:endParaRPr lang="en-US" sz="36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25947342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215D767-044C-477D-9A3C-706474FA07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261113" y="519882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8665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23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Drill-5: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你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陪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我去吧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66095145"/>
              </p:ext>
            </p:extLst>
          </p:nvPr>
        </p:nvGraphicFramePr>
        <p:xfrm>
          <a:off x="874643" y="967410"/>
          <a:ext cx="7119522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643270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1925172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1624888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  <a:gridCol w="1926192">
                  <a:extLst>
                    <a:ext uri="{9D8B030D-6E8A-4147-A177-3AD203B41FA5}">
                      <a16:colId xmlns:a16="http://schemas.microsoft.com/office/drawing/2014/main" val="1241256888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36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我的狗</a:t>
                      </a:r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中文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爸爸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学校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哥哥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看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电影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弟弟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    陪我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包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饺子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妈妈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买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热狗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姐姐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学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披萨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妹妹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水果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6615604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Drill-6: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我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可不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想当你们的电灯泡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75756554"/>
              </p:ext>
            </p:extLst>
          </p:nvPr>
        </p:nvGraphicFramePr>
        <p:xfrm>
          <a:off x="887896" y="967410"/>
          <a:ext cx="8799442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253270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199460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1868557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  <a:gridCol w="2478155">
                  <a:extLst>
                    <a:ext uri="{9D8B030D-6E8A-4147-A177-3AD203B41FA5}">
                      <a16:colId xmlns:a16="http://schemas.microsoft.com/office/drawing/2014/main" val="1241256888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我的狗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今天我</a:t>
                      </a:r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去学校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我星期天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喜欢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看电影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弟弟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    可不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想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包饺子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36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这</a:t>
                      </a:r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是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吃热狗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爸爸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去超市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买水果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78924420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Drill-7: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那我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更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不去了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06284704"/>
              </p:ext>
            </p:extLst>
          </p:nvPr>
        </p:nvGraphicFramePr>
        <p:xfrm>
          <a:off x="887896" y="967410"/>
          <a:ext cx="8799442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020417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1563757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2107095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  <a:gridCol w="4108173">
                  <a:extLst>
                    <a:ext uri="{9D8B030D-6E8A-4147-A177-3AD203B41FA5}">
                      <a16:colId xmlns:a16="http://schemas.microsoft.com/office/drawing/2014/main" val="1241256888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我的狗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去学校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喜欢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看电影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   更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想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吃饺子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不喜欢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吃披萨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不想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吃鸡肉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吃鱼肉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65067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EFBFFE-42D1-45C2-9B1C-D2FC777DFD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6009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M2.1: Tastes _ New Words</a:t>
            </a:r>
            <a:endParaRPr lang="en-US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26A7F07F-AC25-4A09-AB07-41B03E1DA21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6200229"/>
              </p:ext>
            </p:extLst>
          </p:nvPr>
        </p:nvGraphicFramePr>
        <p:xfrm>
          <a:off x="556592" y="1457740"/>
          <a:ext cx="6331225" cy="4847689"/>
        </p:xfrm>
        <a:graphic>
          <a:graphicData uri="http://schemas.openxmlformats.org/drawingml/2006/table">
            <a:tbl>
              <a:tblPr firstRow="1" firstCol="1" bandRow="1"/>
              <a:tblGrid>
                <a:gridCol w="1772478">
                  <a:extLst>
                    <a:ext uri="{9D8B030D-6E8A-4147-A177-3AD203B41FA5}">
                      <a16:colId xmlns:a16="http://schemas.microsoft.com/office/drawing/2014/main" val="1952033597"/>
                    </a:ext>
                  </a:extLst>
                </a:gridCol>
                <a:gridCol w="2213113">
                  <a:extLst>
                    <a:ext uri="{9D8B030D-6E8A-4147-A177-3AD203B41FA5}">
                      <a16:colId xmlns:a16="http://schemas.microsoft.com/office/drawing/2014/main" val="1089783359"/>
                    </a:ext>
                  </a:extLst>
                </a:gridCol>
                <a:gridCol w="2345634">
                  <a:extLst>
                    <a:ext uri="{9D8B030D-6E8A-4147-A177-3AD203B41FA5}">
                      <a16:colId xmlns:a16="http://schemas.microsoft.com/office/drawing/2014/main" val="967837888"/>
                    </a:ext>
                  </a:extLst>
                </a:gridCol>
              </a:tblGrid>
              <a:tr h="53614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哥们儿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gēmen’er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bros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042276159"/>
                  </a:ext>
                </a:extLst>
              </a:tr>
              <a:tr h="123080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正在</a:t>
                      </a:r>
                      <a:r>
                        <a:rPr lang="en-US" altLang="zh-CN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…</a:t>
                      </a: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呢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zhèngzài…ne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(indicates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continuous action)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6271871"/>
                  </a:ext>
                </a:extLst>
              </a:tr>
              <a:tr h="52215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想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xiǎng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to think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93734018"/>
                  </a:ext>
                </a:extLst>
              </a:tr>
              <a:tr h="52215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建议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jiànyì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suggestion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36688555"/>
                  </a:ext>
                </a:extLst>
              </a:tr>
              <a:tr h="50178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川菜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Chuāncài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Sichuan dishes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1231662"/>
                  </a:ext>
                </a:extLst>
              </a:tr>
              <a:tr h="49033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又</a:t>
                      </a: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…</a:t>
                      </a: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又</a:t>
                      </a: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…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yòu…yòu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both…,and…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71671737"/>
                  </a:ext>
                </a:extLst>
              </a:tr>
              <a:tr h="52215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麻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má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numbing</a:t>
                      </a:r>
                      <a:endParaRPr lang="en-US" sz="24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69163504"/>
                  </a:ext>
                </a:extLst>
              </a:tr>
              <a:tr h="52215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辣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là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spicy</a:t>
                      </a: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12026686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82C182D-1F7D-4D81-8C8F-46184A72830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95111839"/>
              </p:ext>
            </p:extLst>
          </p:nvPr>
        </p:nvGraphicFramePr>
        <p:xfrm>
          <a:off x="7023653" y="1457740"/>
          <a:ext cx="4611758" cy="3810878"/>
        </p:xfrm>
        <a:graphic>
          <a:graphicData uri="http://schemas.openxmlformats.org/drawingml/2006/table">
            <a:tbl>
              <a:tblPr firstRow="1" firstCol="1" bandRow="1"/>
              <a:tblGrid>
                <a:gridCol w="1404730">
                  <a:extLst>
                    <a:ext uri="{9D8B030D-6E8A-4147-A177-3AD203B41FA5}">
                      <a16:colId xmlns:a16="http://schemas.microsoft.com/office/drawing/2014/main" val="2412311748"/>
                    </a:ext>
                  </a:extLst>
                </a:gridCol>
                <a:gridCol w="1501768">
                  <a:extLst>
                    <a:ext uri="{9D8B030D-6E8A-4147-A177-3AD203B41FA5}">
                      <a16:colId xmlns:a16="http://schemas.microsoft.com/office/drawing/2014/main" val="3422848535"/>
                    </a:ext>
                  </a:extLst>
                </a:gridCol>
                <a:gridCol w="1705260">
                  <a:extLst>
                    <a:ext uri="{9D8B030D-6E8A-4147-A177-3AD203B41FA5}">
                      <a16:colId xmlns:a16="http://schemas.microsoft.com/office/drawing/2014/main" val="3806383941"/>
                    </a:ext>
                  </a:extLst>
                </a:gridCol>
              </a:tblGrid>
              <a:tr h="514652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怕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pà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afraid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71402282"/>
                  </a:ext>
                </a:extLst>
              </a:tr>
              <a:tr h="55294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最好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zuìhǎo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had better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25273435"/>
                  </a:ext>
                </a:extLst>
              </a:tr>
              <a:tr h="55447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清淡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qīngdàn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light taste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053132513"/>
                  </a:ext>
                </a:extLst>
              </a:tr>
              <a:tr h="55447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一点儿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yìdiǎn’er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more, -er 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72845342"/>
                  </a:ext>
                </a:extLst>
              </a:tr>
              <a:tr h="514652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寿司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shòusī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sushi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246952705"/>
                  </a:ext>
                </a:extLst>
              </a:tr>
              <a:tr h="52843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对了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duìle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by the way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76626525"/>
                  </a:ext>
                </a:extLst>
              </a:tr>
              <a:tr h="59123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她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tā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she, her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27113531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590E06E0-D6EA-493D-B045-BE44D4FB91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12604" y="6133151"/>
            <a:ext cx="609600" cy="6096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FC9AC24-7027-420F-8D56-B8FC27D7E8D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9329532" y="537088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879559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1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27738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C114B2-A7CE-4C83-AEF3-61B0F4FC7C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5049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M2.1: Tastes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E8C2EB-3D15-45CB-9EE7-A0E9C3EA105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060174"/>
            <a:ext cx="10515600" cy="5116789"/>
          </a:xfrm>
        </p:spPr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2.1: </a:t>
            </a:r>
            <a:r>
              <a:rPr lang="en-US" sz="2400" dirty="0">
                <a:solidFill>
                  <a:srgbClr val="002060"/>
                </a:solidFill>
                <a:latin typeface="Helvetica" panose="020B0604020202020204" pitchFamily="34" charset="0"/>
                <a:ea typeface="Helvetica Neue"/>
                <a:cs typeface="Times New Roman" panose="02020603050405020304" pitchFamily="18" charset="0"/>
              </a:rPr>
              <a:t>Li Ming askes Zhang Wenshan for recommendations of a restaurant. </a:t>
            </a:r>
            <a:endParaRPr lang="en-US" sz="2400" dirty="0">
              <a:solidFill>
                <a:srgbClr val="002060"/>
              </a:solidFill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9CB44EF1-7783-446C-B75B-4A111EA012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9474105"/>
              </p:ext>
            </p:extLst>
          </p:nvPr>
        </p:nvGraphicFramePr>
        <p:xfrm>
          <a:off x="838200" y="1944941"/>
          <a:ext cx="10783958" cy="4372125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176373">
                  <a:extLst>
                    <a:ext uri="{9D8B030D-6E8A-4147-A177-3AD203B41FA5}">
                      <a16:colId xmlns:a16="http://schemas.microsoft.com/office/drawing/2014/main" val="254566538"/>
                    </a:ext>
                  </a:extLst>
                </a:gridCol>
                <a:gridCol w="9607585">
                  <a:extLst>
                    <a:ext uri="{9D8B030D-6E8A-4147-A177-3AD203B41FA5}">
                      <a16:colId xmlns:a16="http://schemas.microsoft.com/office/drawing/2014/main" val="2485622894"/>
                    </a:ext>
                  </a:extLst>
                </a:gridCol>
              </a:tblGrid>
              <a:tr h="6069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哥们儿，明天晚上我请齐音吃饭，你也去吧？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65208785"/>
                  </a:ext>
                </a:extLst>
              </a:tr>
              <a:tr h="6069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ZhW: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好啊，去哪儿吃？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452901079"/>
                  </a:ext>
                </a:extLst>
              </a:tr>
              <a:tr h="61797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我正在想呢。你有什么建议？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93097277"/>
                  </a:ext>
                </a:extLst>
              </a:tr>
              <a:tr h="64710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ZhW: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川菜怎么样？又麻又辣，我最喜欢了。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17912936"/>
                  </a:ext>
                </a:extLst>
              </a:tr>
              <a:tr h="6069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很多女生都怕辣， 最好是清淡一点儿的。寿司怎么样？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70914639"/>
                  </a:ext>
                </a:extLst>
              </a:tr>
              <a:tr h="6069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ZhW: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行。对了，马小青去不去？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76951097"/>
                  </a:ext>
                </a:extLst>
              </a:tr>
              <a:tr h="60697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我不知道，你去问她吧。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13996401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E6AD756-4F75-4947-93BC-D6EE7B32EF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925379" y="617365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49578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871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Drill-8: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我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正在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想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呢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37837784"/>
              </p:ext>
            </p:extLst>
          </p:nvPr>
        </p:nvGraphicFramePr>
        <p:xfrm>
          <a:off x="838199" y="967410"/>
          <a:ext cx="6342691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960491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852206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  <a:gridCol w="1529994">
                  <a:extLst>
                    <a:ext uri="{9D8B030D-6E8A-4147-A177-3AD203B41FA5}">
                      <a16:colId xmlns:a16="http://schemas.microsoft.com/office/drawing/2014/main" val="1277236369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上中文课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看电影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我正在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包饺子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呢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买水果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吃披萨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662604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Drill-9: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又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麻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又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辣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04511153"/>
              </p:ext>
            </p:extLst>
          </p:nvPr>
        </p:nvGraphicFramePr>
        <p:xfrm>
          <a:off x="838199" y="967410"/>
          <a:ext cx="9578009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96549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1629770">
                  <a:extLst>
                    <a:ext uri="{9D8B030D-6E8A-4147-A177-3AD203B41FA5}">
                      <a16:colId xmlns:a16="http://schemas.microsoft.com/office/drawing/2014/main" val="1354403752"/>
                    </a:ext>
                  </a:extLst>
                </a:gridCol>
                <a:gridCol w="2001325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  <a:gridCol w="1789044">
                  <a:extLst>
                    <a:ext uri="{9D8B030D-6E8A-4147-A177-3AD203B41FA5}">
                      <a16:colId xmlns:a16="http://schemas.microsoft.com/office/drawing/2014/main" val="971660339"/>
                    </a:ext>
                  </a:extLst>
                </a:gridCol>
                <a:gridCol w="1961321">
                  <a:extLst>
                    <a:ext uri="{9D8B030D-6E8A-4147-A177-3AD203B41FA5}">
                      <a16:colId xmlns:a16="http://schemas.microsoft.com/office/drawing/2014/main" val="1277236369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大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甜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西红柿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贵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不好吃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这双鞋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又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难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又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多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作业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好看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好吃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难看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贵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6164770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Drill-10: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最好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是清淡一点儿的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73681818"/>
              </p:ext>
            </p:extLst>
          </p:nvPr>
        </p:nvGraphicFramePr>
        <p:xfrm>
          <a:off x="838199" y="967410"/>
          <a:ext cx="9578009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196549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3689127">
                  <a:extLst>
                    <a:ext uri="{9D8B030D-6E8A-4147-A177-3AD203B41FA5}">
                      <a16:colId xmlns:a16="http://schemas.microsoft.com/office/drawing/2014/main" val="1354403752"/>
                    </a:ext>
                  </a:extLst>
                </a:gridCol>
                <a:gridCol w="208280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  <a:gridCol w="1522732">
                  <a:extLst>
                    <a:ext uri="{9D8B030D-6E8A-4147-A177-3AD203B41FA5}">
                      <a16:colId xmlns:a16="http://schemas.microsoft.com/office/drawing/2014/main" val="971660339"/>
                    </a:ext>
                  </a:extLst>
                </a:gridCol>
                <a:gridCol w="1961321">
                  <a:extLst>
                    <a:ext uri="{9D8B030D-6E8A-4147-A177-3AD203B41FA5}">
                      <a16:colId xmlns:a16="http://schemas.microsoft.com/office/drawing/2014/main" val="1277236369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去学校上课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在家里学习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你最好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去超市买牛奶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不要来我家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不要去她家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9927631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A0A79-ED0E-4D1E-A0A7-E082FCFB75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68545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M2.2: Tastes _ New Words</a:t>
            </a:r>
            <a:endParaRPr lang="en-US" dirty="0"/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D11CF865-4942-4433-B1E2-32767E76F10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79037478"/>
              </p:ext>
            </p:extLst>
          </p:nvPr>
        </p:nvGraphicFramePr>
        <p:xfrm>
          <a:off x="838200" y="1139686"/>
          <a:ext cx="8464826" cy="5552776"/>
        </p:xfrm>
        <a:graphic>
          <a:graphicData uri="http://schemas.openxmlformats.org/drawingml/2006/table">
            <a:tbl>
              <a:tblPr firstRow="1" firstCol="1" bandRow="1"/>
              <a:tblGrid>
                <a:gridCol w="2223052">
                  <a:extLst>
                    <a:ext uri="{9D8B030D-6E8A-4147-A177-3AD203B41FA5}">
                      <a16:colId xmlns:a16="http://schemas.microsoft.com/office/drawing/2014/main" val="4023504009"/>
                    </a:ext>
                  </a:extLst>
                </a:gridCol>
                <a:gridCol w="2532617">
                  <a:extLst>
                    <a:ext uri="{9D8B030D-6E8A-4147-A177-3AD203B41FA5}">
                      <a16:colId xmlns:a16="http://schemas.microsoft.com/office/drawing/2014/main" val="2654797205"/>
                    </a:ext>
                  </a:extLst>
                </a:gridCol>
                <a:gridCol w="3709157">
                  <a:extLst>
                    <a:ext uri="{9D8B030D-6E8A-4147-A177-3AD203B41FA5}">
                      <a16:colId xmlns:a16="http://schemas.microsoft.com/office/drawing/2014/main" val="3130982734"/>
                    </a:ext>
                  </a:extLst>
                </a:gridCol>
              </a:tblGrid>
              <a:tr h="437322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好吃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hǎochī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delicious 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59841561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问题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wèntí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question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57242927"/>
                  </a:ext>
                </a:extLst>
              </a:tr>
              <a:tr h="49436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太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tài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too, very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047146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难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nán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difficult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9507417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回答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huídá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answer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00169039"/>
                  </a:ext>
                </a:extLst>
              </a:tr>
              <a:tr h="456335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自己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zìjǐ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self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723402769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披萨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pīsà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pizza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043595705"/>
                  </a:ext>
                </a:extLst>
              </a:tr>
              <a:tr h="42591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热狗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règǒu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hot dog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18303196"/>
                  </a:ext>
                </a:extLst>
              </a:tr>
              <a:tr h="45760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为什么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wèishéme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why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26032758"/>
                  </a:ext>
                </a:extLst>
              </a:tr>
              <a:tr h="45760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它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tā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it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842271556"/>
                  </a:ext>
                </a:extLst>
              </a:tr>
              <a:tr h="669292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查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chá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look up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52954384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710E314A-F39A-4E53-A923-0845582517E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598504" y="61888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9922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3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27863C-2F43-4DAA-8214-58EF3C1B15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COMMUNICATION OBJECTIVES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747C4E2-B52E-4077-81B9-AB9B50F500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002060"/>
                </a:solidFill>
              </a:rPr>
              <a:t>Once I have mastered this unit, I will be able to:</a:t>
            </a:r>
          </a:p>
          <a:p>
            <a:pPr lvl="0"/>
            <a:r>
              <a:rPr lang="en-US" dirty="0">
                <a:solidFill>
                  <a:srgbClr val="002060"/>
                </a:solidFill>
              </a:rPr>
              <a:t>in my own and Chinese culture, identify differences in friendship and romantic relations;</a:t>
            </a:r>
          </a:p>
          <a:p>
            <a:pPr lvl="0"/>
            <a:r>
              <a:rPr lang="en-US" dirty="0">
                <a:solidFill>
                  <a:srgbClr val="002060"/>
                </a:solidFill>
              </a:rPr>
              <a:t>make invitations for a gathering;</a:t>
            </a:r>
          </a:p>
          <a:p>
            <a:pPr lvl="0"/>
            <a:r>
              <a:rPr lang="en-US" dirty="0">
                <a:solidFill>
                  <a:srgbClr val="002060"/>
                </a:solidFill>
              </a:rPr>
              <a:t>make reservations for an event; and</a:t>
            </a:r>
          </a:p>
          <a:p>
            <a:pPr lvl="0"/>
            <a:r>
              <a:rPr lang="en-US" dirty="0">
                <a:solidFill>
                  <a:srgbClr val="002060"/>
                </a:solidFill>
              </a:rPr>
              <a:t>order food from a menu, and pay by cash or a credit card.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230114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D895A4-7051-4529-B2D8-3BCE974661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1553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M2.2: Tastes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6F3F03B-FCD8-495D-8A28-39905813D5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90739"/>
            <a:ext cx="10717696" cy="4351338"/>
          </a:xfrm>
        </p:spPr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2.2: </a:t>
            </a:r>
            <a:r>
              <a:rPr lang="en-US" sz="2400" dirty="0">
                <a:solidFill>
                  <a:srgbClr val="002060"/>
                </a:solidFill>
                <a:latin typeface="Helvetica" panose="020B0604020202020204" pitchFamily="34" charset="0"/>
                <a:ea typeface="Helvetica Neue"/>
                <a:cs typeface="Times New Roman" panose="02020603050405020304" pitchFamily="18" charset="0"/>
              </a:rPr>
              <a:t>Zhang Wenshan and An Dawei talk about American food.</a:t>
            </a:r>
            <a:endParaRPr lang="en-US" sz="2400" dirty="0">
              <a:solidFill>
                <a:srgbClr val="002060"/>
              </a:solidFill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E82E5B5-1A1E-4022-8E21-2B3AF52F327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58156120"/>
              </p:ext>
            </p:extLst>
          </p:nvPr>
        </p:nvGraphicFramePr>
        <p:xfrm>
          <a:off x="838200" y="1719388"/>
          <a:ext cx="10518913" cy="3419224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267792">
                  <a:extLst>
                    <a:ext uri="{9D8B030D-6E8A-4147-A177-3AD203B41FA5}">
                      <a16:colId xmlns:a16="http://schemas.microsoft.com/office/drawing/2014/main" val="560778999"/>
                    </a:ext>
                  </a:extLst>
                </a:gridCol>
                <a:gridCol w="9251121">
                  <a:extLst>
                    <a:ext uri="{9D8B030D-6E8A-4147-A177-3AD203B41FA5}">
                      <a16:colId xmlns:a16="http://schemas.microsoft.com/office/drawing/2014/main" val="2490249309"/>
                    </a:ext>
                  </a:extLst>
                </a:gridCol>
              </a:tblGrid>
              <a:tr h="76345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ZhW: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大为，美国有什么好吃的？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24413521"/>
                  </a:ext>
                </a:extLst>
              </a:tr>
              <a:tr h="76862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AD: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这个问题太难回答了。 我自己很喜欢披萨和热狗。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48780793"/>
                  </a:ext>
                </a:extLst>
              </a:tr>
              <a:tr h="124570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ZhW: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Arial" panose="020B0604020202020204" pitchFamily="34" charset="0"/>
                        <a:ea typeface="DengXian" panose="02010600030101010101" pitchFamily="2" charset="-122"/>
                        <a:cs typeface="Arial" panose="020B0604020202020204" pitchFamily="34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我也喜欢披萨，可是不太喜欢热狗。为什么你们叫它热狗？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51549144"/>
                  </a:ext>
                </a:extLst>
              </a:tr>
              <a:tr h="64144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AD: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我不知道，我得查查。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82917556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09254015-664E-42BA-8F86-AD35F545A7B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513861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37806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5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Drill-11: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这个问题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太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难回答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了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68563997"/>
              </p:ext>
            </p:extLst>
          </p:nvPr>
        </p:nvGraphicFramePr>
        <p:xfrm>
          <a:off x="887896" y="967410"/>
          <a:ext cx="8984974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72033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412999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2049971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  <a:gridCol w="2049971">
                  <a:extLst>
                    <a:ext uri="{9D8B030D-6E8A-4147-A177-3AD203B41FA5}">
                      <a16:colId xmlns:a16="http://schemas.microsoft.com/office/drawing/2014/main" val="3517997671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披萨</a:t>
                      </a:r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累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我今天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好吃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学中文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    太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难吃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了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36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这双鞋</a:t>
                      </a:r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好看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爸爸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难看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729493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Drill-12: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不太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喜欢热狗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64751357"/>
              </p:ext>
            </p:extLst>
          </p:nvPr>
        </p:nvGraphicFramePr>
        <p:xfrm>
          <a:off x="887896" y="967410"/>
          <a:ext cx="6935003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472033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412999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2049971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披萨</a:t>
                      </a:r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累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我今天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好吃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学中文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    不太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难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36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这双鞋</a:t>
                      </a:r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好看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爸爸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难看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765399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Drill-13: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为什么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你们叫它热狗？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74207398"/>
              </p:ext>
            </p:extLst>
          </p:nvPr>
        </p:nvGraphicFramePr>
        <p:xfrm>
          <a:off x="887895" y="967410"/>
          <a:ext cx="8905461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895062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7010399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36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你要学中文？</a:t>
                      </a:r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你不喜欢热狗？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你不去学校？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为什么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你没有手机？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她不去上课？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你不喜欢弟弟妹妹？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你没来我家？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9405519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25C9B6-6CEB-4887-9B8C-C42663785D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082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M3.1: Reservations _ New Words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A3A0579-0D09-42F1-94E1-8F127D0B731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017199"/>
              </p:ext>
            </p:extLst>
          </p:nvPr>
        </p:nvGraphicFramePr>
        <p:xfrm>
          <a:off x="838199" y="1372235"/>
          <a:ext cx="8531088" cy="3992535"/>
        </p:xfrm>
        <a:graphic>
          <a:graphicData uri="http://schemas.openxmlformats.org/drawingml/2006/table">
            <a:tbl>
              <a:tblPr firstRow="1" firstCol="1" bandRow="1"/>
              <a:tblGrid>
                <a:gridCol w="2545187">
                  <a:extLst>
                    <a:ext uri="{9D8B030D-6E8A-4147-A177-3AD203B41FA5}">
                      <a16:colId xmlns:a16="http://schemas.microsoft.com/office/drawing/2014/main" val="3987041667"/>
                    </a:ext>
                  </a:extLst>
                </a:gridCol>
                <a:gridCol w="2969384">
                  <a:extLst>
                    <a:ext uri="{9D8B030D-6E8A-4147-A177-3AD203B41FA5}">
                      <a16:colId xmlns:a16="http://schemas.microsoft.com/office/drawing/2014/main" val="2151708187"/>
                    </a:ext>
                  </a:extLst>
                </a:gridCol>
                <a:gridCol w="3016517">
                  <a:extLst>
                    <a:ext uri="{9D8B030D-6E8A-4147-A177-3AD203B41FA5}">
                      <a16:colId xmlns:a16="http://schemas.microsoft.com/office/drawing/2014/main" val="2549868767"/>
                    </a:ext>
                  </a:extLst>
                </a:gridCol>
              </a:tblGrid>
              <a:tr h="297139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预订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yùdìng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reserve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6444295"/>
                  </a:ext>
                </a:extLst>
              </a:tr>
              <a:tr h="454752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包间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bāojiān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private room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238137153"/>
                  </a:ext>
                </a:extLst>
              </a:tr>
              <a:tr h="335896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订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dìng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reserve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214180658"/>
                  </a:ext>
                </a:extLst>
              </a:tr>
              <a:tr h="578775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什么时候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shénme shíhòu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when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925411387"/>
                  </a:ext>
                </a:extLst>
              </a:tr>
              <a:tr h="28938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满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mǎn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full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0648258"/>
                  </a:ext>
                </a:extLst>
              </a:tr>
              <a:tr h="454752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后天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hòu tiān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day after tomorrow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626260001"/>
                  </a:ext>
                </a:extLst>
              </a:tr>
              <a:tr h="28938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才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cái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not until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32037298"/>
                  </a:ext>
                </a:extLst>
              </a:tr>
              <a:tr h="28938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算了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suànle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forget it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78608655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AC59B5E-9943-44E5-95EA-7C788C988F4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6400" y="548245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7813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72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3840F3-76AD-4FA5-A528-510ED6AEC9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48058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M3.1: Reservation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4DACE50-DD40-4C74-A0B0-B58A571117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13184"/>
            <a:ext cx="10515600" cy="5063779"/>
          </a:xfrm>
        </p:spPr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3.1: </a:t>
            </a:r>
            <a:r>
              <a:rPr lang="en-US" sz="2400" dirty="0">
                <a:solidFill>
                  <a:srgbClr val="002060"/>
                </a:solidFill>
                <a:latin typeface="Helvetica" panose="020B0604020202020204" pitchFamily="34" charset="0"/>
                <a:ea typeface="Helvetica Neue"/>
                <a:cs typeface="Times New Roman" panose="02020603050405020304" pitchFamily="18" charset="0"/>
              </a:rPr>
              <a:t>Li Ming calls the sushi restaurant to make a reservation.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ABD5B666-A43D-4BCB-8576-6D528D60125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982098997"/>
              </p:ext>
            </p:extLst>
          </p:nvPr>
        </p:nvGraphicFramePr>
        <p:xfrm>
          <a:off x="967409" y="1715162"/>
          <a:ext cx="10270434" cy="3479690"/>
        </p:xfrm>
        <a:graphic>
          <a:graphicData uri="http://schemas.openxmlformats.org/drawingml/2006/table">
            <a:tbl>
              <a:tblPr firstRow="1" bandRow="1">
                <a:tableStyleId>{0505E3EF-67EA-436B-97B2-0124C06EBD24}</a:tableStyleId>
              </a:tblPr>
              <a:tblGrid>
                <a:gridCol w="1086678">
                  <a:extLst>
                    <a:ext uri="{9D8B030D-6E8A-4147-A177-3AD203B41FA5}">
                      <a16:colId xmlns:a16="http://schemas.microsoft.com/office/drawing/2014/main" val="1412967722"/>
                    </a:ext>
                  </a:extLst>
                </a:gridCol>
                <a:gridCol w="9183756">
                  <a:extLst>
                    <a:ext uri="{9D8B030D-6E8A-4147-A177-3AD203B41FA5}">
                      <a16:colId xmlns:a16="http://schemas.microsoft.com/office/drawing/2014/main" val="1396273291"/>
                    </a:ext>
                  </a:extLst>
                </a:gridCol>
              </a:tblGrid>
              <a:tr h="7639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你好，我想预订一个包间。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95249929"/>
                  </a:ext>
                </a:extLst>
              </a:tr>
              <a:tr h="68770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R: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您要订什么时候的？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994738375"/>
                  </a:ext>
                </a:extLst>
              </a:tr>
              <a:tr h="75421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明天晚上。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91181522"/>
                  </a:ext>
                </a:extLst>
              </a:tr>
              <a:tr h="68319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R: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对不起，明天晚上包间都满了。后天才有。 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51182476"/>
                  </a:ext>
                </a:extLst>
              </a:tr>
              <a:tr h="59064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那算了吧，谢谢。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701869661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FDDAF4D-F96C-4B67-B576-7896252AD2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06278" y="51872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25966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89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Drill-14: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您要订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什么时候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的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59178681"/>
              </p:ext>
            </p:extLst>
          </p:nvPr>
        </p:nvGraphicFramePr>
        <p:xfrm>
          <a:off x="887896" y="967410"/>
          <a:ext cx="8309113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213113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835965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3260035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你</a:t>
                      </a:r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去学校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我们今天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吃晚饭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你哥哥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    什么时候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来我家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36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妈妈</a:t>
                      </a:r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去超市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你的狗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上中文课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去看电影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467371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2803BD-91A3-4E59-8959-404C3B2132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4318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M3.2: Reservations _ New Words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5121390C-7D4C-4E41-8337-142DAEE27FC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38370325"/>
              </p:ext>
            </p:extLst>
          </p:nvPr>
        </p:nvGraphicFramePr>
        <p:xfrm>
          <a:off x="1484242" y="1749287"/>
          <a:ext cx="7832035" cy="2968487"/>
        </p:xfrm>
        <a:graphic>
          <a:graphicData uri="http://schemas.openxmlformats.org/drawingml/2006/table">
            <a:tbl>
              <a:tblPr firstRow="1" firstCol="1" bandRow="1"/>
              <a:tblGrid>
                <a:gridCol w="2125276">
                  <a:extLst>
                    <a:ext uri="{9D8B030D-6E8A-4147-A177-3AD203B41FA5}">
                      <a16:colId xmlns:a16="http://schemas.microsoft.com/office/drawing/2014/main" val="3471383844"/>
                    </a:ext>
                  </a:extLst>
                </a:gridCol>
                <a:gridCol w="2125276">
                  <a:extLst>
                    <a:ext uri="{9D8B030D-6E8A-4147-A177-3AD203B41FA5}">
                      <a16:colId xmlns:a16="http://schemas.microsoft.com/office/drawing/2014/main" val="212984761"/>
                    </a:ext>
                  </a:extLst>
                </a:gridCol>
                <a:gridCol w="3581483">
                  <a:extLst>
                    <a:ext uri="{9D8B030D-6E8A-4147-A177-3AD203B41FA5}">
                      <a16:colId xmlns:a16="http://schemas.microsoft.com/office/drawing/2014/main" val="3801752556"/>
                    </a:ext>
                  </a:extLst>
                </a:gridCol>
              </a:tblGrid>
              <a:tr h="59634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到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dào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arrive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35171290"/>
                  </a:ext>
                </a:extLst>
              </a:tr>
              <a:tr h="59634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左右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zuǒyòu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approximately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83217029"/>
                  </a:ext>
                </a:extLst>
              </a:tr>
              <a:tr h="64935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联系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liánxì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contact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09498102"/>
                  </a:ext>
                </a:extLst>
              </a:tr>
              <a:tr h="55659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电话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diànhuà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phone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97407456"/>
                  </a:ext>
                </a:extLst>
              </a:tr>
              <a:tr h="56984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免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miǎn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free, spare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04849161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5E1EE14-206D-4604-A184-BEDF4E0361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996070" y="483373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9035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08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D846C8-10EA-4B4A-BF2F-E76DBF09058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456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M3.2: Reservation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E33C730-0DA0-49A8-B2B8-40E7FBC22D2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8957"/>
            <a:ext cx="10515600" cy="4918006"/>
          </a:xfrm>
        </p:spPr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3.2: </a:t>
            </a:r>
            <a:r>
              <a:rPr lang="en-US" sz="2400" dirty="0">
                <a:solidFill>
                  <a:srgbClr val="002060"/>
                </a:solidFill>
                <a:latin typeface="Helvetica" panose="020B0604020202020204" pitchFamily="34" charset="0"/>
                <a:ea typeface="Helvetica Neue"/>
                <a:cs typeface="Times New Roman" panose="02020603050405020304" pitchFamily="18" charset="0"/>
              </a:rPr>
              <a:t>Li Ming calls the roast duck restaurant to make a reservation.</a:t>
            </a:r>
            <a:endParaRPr lang="en-US" sz="2400" dirty="0">
              <a:solidFill>
                <a:srgbClr val="002060"/>
              </a:solidFill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E18431C9-68C2-4AA0-B8D1-A5C620081C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9550252"/>
              </p:ext>
            </p:extLst>
          </p:nvPr>
        </p:nvGraphicFramePr>
        <p:xfrm>
          <a:off x="1157357" y="1766591"/>
          <a:ext cx="9179339" cy="37778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536541">
                  <a:extLst>
                    <a:ext uri="{9D8B030D-6E8A-4147-A177-3AD203B41FA5}">
                      <a16:colId xmlns:a16="http://schemas.microsoft.com/office/drawing/2014/main" val="1545023308"/>
                    </a:ext>
                  </a:extLst>
                </a:gridCol>
                <a:gridCol w="7642798">
                  <a:extLst>
                    <a:ext uri="{9D8B030D-6E8A-4147-A177-3AD203B41FA5}">
                      <a16:colId xmlns:a16="http://schemas.microsoft.com/office/drawing/2014/main" val="2964179061"/>
                    </a:ext>
                  </a:extLst>
                </a:gridCol>
              </a:tblGrid>
              <a:tr h="61550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你好，我要订一个明天晚上的包间。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5470711"/>
                  </a:ext>
                </a:extLst>
              </a:tr>
              <a:tr h="6090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R: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好的。几位？几点到？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82971401"/>
                  </a:ext>
                </a:extLst>
              </a:tr>
              <a:tr h="6090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四位。六点半左右。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45364680"/>
                  </a:ext>
                </a:extLst>
              </a:tr>
              <a:tr h="6090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R: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贵姓？联系电话是多少？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72307908"/>
                  </a:ext>
                </a:extLst>
              </a:tr>
              <a:tr h="6676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免贵姓李。我的手机是</a:t>
                      </a: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13045338869.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65320898"/>
                  </a:ext>
                </a:extLst>
              </a:tr>
              <a:tr h="667631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R: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订好了。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4379627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6838DFF-9FB6-4E7B-919A-38A52696B2E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86400" y="5358899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0186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675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Drill-15: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几点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到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37587050"/>
              </p:ext>
            </p:extLst>
          </p:nvPr>
        </p:nvGraphicFramePr>
        <p:xfrm>
          <a:off x="887896" y="967410"/>
          <a:ext cx="8309113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213113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279374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3816626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你</a:t>
                      </a:r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去学校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我们今天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吃晚饭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你哥哥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    几点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来我家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36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妈妈</a:t>
                      </a:r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去超市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你的狗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上中文课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去看电影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438187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283DB1-87D1-45A9-9E41-987AECA955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9315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M1.1: Invitations _ New Words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B9EAF8F5-E79E-4536-B903-BA594708E1A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904761190"/>
              </p:ext>
            </p:extLst>
          </p:nvPr>
        </p:nvGraphicFramePr>
        <p:xfrm>
          <a:off x="569843" y="1722117"/>
          <a:ext cx="5433392" cy="3901443"/>
        </p:xfrm>
        <a:graphic>
          <a:graphicData uri="http://schemas.openxmlformats.org/drawingml/2006/table">
            <a:tbl>
              <a:tblPr firstRow="1" firstCol="1" bandRow="1"/>
              <a:tblGrid>
                <a:gridCol w="1601804">
                  <a:extLst>
                    <a:ext uri="{9D8B030D-6E8A-4147-A177-3AD203B41FA5}">
                      <a16:colId xmlns:a16="http://schemas.microsoft.com/office/drawing/2014/main" val="154409508"/>
                    </a:ext>
                  </a:extLst>
                </a:gridCol>
                <a:gridCol w="1721636">
                  <a:extLst>
                    <a:ext uri="{9D8B030D-6E8A-4147-A177-3AD203B41FA5}">
                      <a16:colId xmlns:a16="http://schemas.microsoft.com/office/drawing/2014/main" val="1848343298"/>
                    </a:ext>
                  </a:extLst>
                </a:gridCol>
                <a:gridCol w="2109952">
                  <a:extLst>
                    <a:ext uri="{9D8B030D-6E8A-4147-A177-3AD203B41FA5}">
                      <a16:colId xmlns:a16="http://schemas.microsoft.com/office/drawing/2014/main" val="2619419114"/>
                    </a:ext>
                  </a:extLst>
                </a:gridCol>
              </a:tblGrid>
              <a:tr h="5573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就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jiù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exactly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74787205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昨天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zuótiān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yesterday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54722287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在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zài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at 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97437685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舞会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wǔhuì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dance party</a:t>
                      </a:r>
                      <a:endParaRPr lang="en-US" sz="28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23872460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见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jiàn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to meet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816828728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过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guò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particle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26489054"/>
                  </a:ext>
                </a:extLst>
              </a:tr>
              <a:tr h="557349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哦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ò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oh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6923024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788FB8F2-1130-4FCD-A2DD-28DA75DA853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1556970"/>
              </p:ext>
            </p:extLst>
          </p:nvPr>
        </p:nvGraphicFramePr>
        <p:xfrm>
          <a:off x="6414052" y="1722783"/>
          <a:ext cx="5208105" cy="3900777"/>
        </p:xfrm>
        <a:graphic>
          <a:graphicData uri="http://schemas.openxmlformats.org/drawingml/2006/table">
            <a:tbl>
              <a:tblPr firstRow="1" firstCol="1" bandRow="1"/>
              <a:tblGrid>
                <a:gridCol w="1513560">
                  <a:extLst>
                    <a:ext uri="{9D8B030D-6E8A-4147-A177-3AD203B41FA5}">
                      <a16:colId xmlns:a16="http://schemas.microsoft.com/office/drawing/2014/main" val="3924702324"/>
                    </a:ext>
                  </a:extLst>
                </a:gridCol>
                <a:gridCol w="1660059">
                  <a:extLst>
                    <a:ext uri="{9D8B030D-6E8A-4147-A177-3AD203B41FA5}">
                      <a16:colId xmlns:a16="http://schemas.microsoft.com/office/drawing/2014/main" val="2145116451"/>
                    </a:ext>
                  </a:extLst>
                </a:gridCol>
                <a:gridCol w="2034486">
                  <a:extLst>
                    <a:ext uri="{9D8B030D-6E8A-4147-A177-3AD203B41FA5}">
                      <a16:colId xmlns:a16="http://schemas.microsoft.com/office/drawing/2014/main" val="1063069412"/>
                    </a:ext>
                  </a:extLst>
                </a:gridCol>
              </a:tblGrid>
              <a:tr h="57963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事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shì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matter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52556284"/>
                  </a:ext>
                </a:extLst>
              </a:tr>
              <a:tr h="58029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空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kòng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free time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96451676"/>
                  </a:ext>
                </a:extLst>
              </a:tr>
              <a:tr h="580294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请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qǐng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invite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30818750"/>
                  </a:ext>
                </a:extLst>
              </a:tr>
              <a:tr h="91189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吃饭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chīfàn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have a meal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90094039"/>
                  </a:ext>
                </a:extLst>
              </a:tr>
              <a:tr h="62347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让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ràng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let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37767497"/>
                  </a:ext>
                </a:extLst>
              </a:tr>
              <a:tr h="62519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叫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jiào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ask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86575390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FB6B1BB-BCB7-462D-8453-96524BB87B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782956" y="5623560"/>
            <a:ext cx="609600" cy="6096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7946A82-AB35-4051-A8FA-01DAFE6B0DBE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825950" y="562356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42000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71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4002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Drill-16: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六点半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左右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90965445"/>
              </p:ext>
            </p:extLst>
          </p:nvPr>
        </p:nvGraphicFramePr>
        <p:xfrm>
          <a:off x="887896" y="967410"/>
          <a:ext cx="9342781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478713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854748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1783036">
                  <a:extLst>
                    <a:ext uri="{9D8B030D-6E8A-4147-A177-3AD203B41FA5}">
                      <a16:colId xmlns:a16="http://schemas.microsoft.com/office/drawing/2014/main" val="2267080814"/>
                    </a:ext>
                  </a:extLst>
                </a:gridCol>
                <a:gridCol w="3226284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早上八点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去学校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上午九点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吃晚饭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每天十点    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左右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来我家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今天五点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去超市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晚上七点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上中文课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去看电影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2668417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22D021-2575-469A-8B2F-331864E0D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0830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M4.1: Ordering food and Paying the Bill _ New Words</a:t>
            </a:r>
            <a:endParaRPr lang="en-US" sz="36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D0CC5B36-3A70-48DE-A31E-88ABFA26DDD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70408052"/>
              </p:ext>
            </p:extLst>
          </p:nvPr>
        </p:nvGraphicFramePr>
        <p:xfrm>
          <a:off x="838200" y="1351722"/>
          <a:ext cx="5218043" cy="4823789"/>
        </p:xfrm>
        <a:graphic>
          <a:graphicData uri="http://schemas.openxmlformats.org/drawingml/2006/table">
            <a:tbl>
              <a:tblPr firstRow="1" firstCol="1" bandRow="1"/>
              <a:tblGrid>
                <a:gridCol w="1495368">
                  <a:extLst>
                    <a:ext uri="{9D8B030D-6E8A-4147-A177-3AD203B41FA5}">
                      <a16:colId xmlns:a16="http://schemas.microsoft.com/office/drawing/2014/main" val="3694055280"/>
                    </a:ext>
                  </a:extLst>
                </a:gridCol>
                <a:gridCol w="1429737">
                  <a:extLst>
                    <a:ext uri="{9D8B030D-6E8A-4147-A177-3AD203B41FA5}">
                      <a16:colId xmlns:a16="http://schemas.microsoft.com/office/drawing/2014/main" val="4200327111"/>
                    </a:ext>
                  </a:extLst>
                </a:gridCol>
                <a:gridCol w="2292938">
                  <a:extLst>
                    <a:ext uri="{9D8B030D-6E8A-4147-A177-3AD203B41FA5}">
                      <a16:colId xmlns:a16="http://schemas.microsoft.com/office/drawing/2014/main" val="1588950134"/>
                    </a:ext>
                  </a:extLst>
                </a:gridCol>
              </a:tblGrid>
              <a:tr h="610495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点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diǎn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order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17082776"/>
                  </a:ext>
                </a:extLst>
              </a:tr>
              <a:tr h="59456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烤鸭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kǎoyā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roast duck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71617227"/>
                  </a:ext>
                </a:extLst>
              </a:tr>
              <a:tr h="603416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饼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bǐng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pan cake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81884684"/>
                  </a:ext>
                </a:extLst>
              </a:tr>
              <a:tr h="59456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每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měi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each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10414911"/>
                  </a:ext>
                </a:extLst>
              </a:tr>
              <a:tr h="59456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份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fèn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[M] set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03737455"/>
                  </a:ext>
                </a:extLst>
              </a:tr>
              <a:tr h="63703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葱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cōng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green onion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058161884"/>
                  </a:ext>
                </a:extLst>
              </a:tr>
              <a:tr h="59456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酱料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jiàngliào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dipping sauce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643312292"/>
                  </a:ext>
                </a:extLst>
              </a:tr>
              <a:tr h="594568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再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zài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in addition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92852897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37EF4656-7F8E-4EDF-AA7D-98FA915B92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622183740"/>
              </p:ext>
            </p:extLst>
          </p:nvPr>
        </p:nvGraphicFramePr>
        <p:xfrm>
          <a:off x="6347794" y="1351723"/>
          <a:ext cx="5208102" cy="4823790"/>
        </p:xfrm>
        <a:graphic>
          <a:graphicData uri="http://schemas.openxmlformats.org/drawingml/2006/table">
            <a:tbl>
              <a:tblPr firstRow="1" firstCol="1" bandRow="1"/>
              <a:tblGrid>
                <a:gridCol w="1555736">
                  <a:extLst>
                    <a:ext uri="{9D8B030D-6E8A-4147-A177-3AD203B41FA5}">
                      <a16:colId xmlns:a16="http://schemas.microsoft.com/office/drawing/2014/main" val="3195892475"/>
                    </a:ext>
                  </a:extLst>
                </a:gridCol>
                <a:gridCol w="1487456">
                  <a:extLst>
                    <a:ext uri="{9D8B030D-6E8A-4147-A177-3AD203B41FA5}">
                      <a16:colId xmlns:a16="http://schemas.microsoft.com/office/drawing/2014/main" val="2288198253"/>
                    </a:ext>
                  </a:extLst>
                </a:gridCol>
                <a:gridCol w="2164910">
                  <a:extLst>
                    <a:ext uri="{9D8B030D-6E8A-4147-A177-3AD203B41FA5}">
                      <a16:colId xmlns:a16="http://schemas.microsoft.com/office/drawing/2014/main" val="182785756"/>
                    </a:ext>
                  </a:extLst>
                </a:gridCol>
              </a:tblGrid>
              <a:tr h="559986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来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lái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come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13284211"/>
                  </a:ext>
                </a:extLst>
              </a:tr>
              <a:tr h="55998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干煸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gānbiān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pan fried 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36998305"/>
                  </a:ext>
                </a:extLst>
              </a:tr>
              <a:tr h="675633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四季豆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sìjìdòu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green bean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81975133"/>
                  </a:ext>
                </a:extLst>
              </a:tr>
              <a:tr h="623897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主食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zhǔshí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carbs food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97379020"/>
                  </a:ext>
                </a:extLst>
              </a:tr>
              <a:tr h="559986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米饭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mǐfàn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white rice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389486380"/>
                  </a:ext>
                </a:extLst>
              </a:tr>
              <a:tr h="559986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喝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hē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drink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138169681"/>
                  </a:ext>
                </a:extLst>
              </a:tr>
              <a:tr h="559986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瓶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píng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bottle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121646286"/>
                  </a:ext>
                </a:extLst>
              </a:tr>
              <a:tr h="72433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可乐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kělè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cola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91471890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7232802-7444-4A14-B3FE-9CF491F4A8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142421" y="5946222"/>
            <a:ext cx="609600" cy="6096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A9738EEA-8B50-4A47-ABB1-D13B3A065D99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799444" y="5946222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04592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6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18423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1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audio>
              <p:cMediaNode vol="80000">
                <p:cTn id="1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984D1-B782-4D07-AA10-E1FB52E1E68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F0775476-3ED9-414C-924B-7167C9AC0AF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03633" y="2590851"/>
            <a:ext cx="5430078" cy="339379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BAE162E-D4C8-4E49-9A50-07A7E823BB4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99144" y="1690688"/>
            <a:ext cx="4850295" cy="31340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771023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9B0554-19D5-47E4-9A09-6CB2B3D630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87814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M4.1: Ordering food and Paying the Bill _ Text</a:t>
            </a:r>
            <a:endParaRPr lang="en-US" sz="36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4DBCDDB-90AD-439F-8C84-EBF995292FA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152940"/>
            <a:ext cx="10515600" cy="5024023"/>
          </a:xfrm>
        </p:spPr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4.1: </a:t>
            </a:r>
            <a:r>
              <a:rPr lang="en-US" sz="2400" dirty="0">
                <a:solidFill>
                  <a:srgbClr val="002060"/>
                </a:solidFill>
                <a:latin typeface="Helvetica" panose="020B0604020202020204" pitchFamily="34" charset="0"/>
                <a:ea typeface="Helvetica Neue"/>
                <a:cs typeface="Times New Roman" panose="02020603050405020304" pitchFamily="18" charset="0"/>
              </a:rPr>
              <a:t>Li Ming and his friends order food in a roast duck restaurant.</a:t>
            </a:r>
            <a:endParaRPr lang="en-US" sz="2400" dirty="0">
              <a:solidFill>
                <a:srgbClr val="002060"/>
              </a:solidFill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D964130-0CAD-409E-A47A-19954973AB7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249437152"/>
              </p:ext>
            </p:extLst>
          </p:nvPr>
        </p:nvGraphicFramePr>
        <p:xfrm>
          <a:off x="821635" y="1581057"/>
          <a:ext cx="10376452" cy="4419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3573">
                  <a:extLst>
                    <a:ext uri="{9D8B030D-6E8A-4147-A177-3AD203B41FA5}">
                      <a16:colId xmlns:a16="http://schemas.microsoft.com/office/drawing/2014/main" val="2702686739"/>
                    </a:ext>
                  </a:extLst>
                </a:gridCol>
                <a:gridCol w="8912879">
                  <a:extLst>
                    <a:ext uri="{9D8B030D-6E8A-4147-A177-3AD203B41FA5}">
                      <a16:colId xmlns:a16="http://schemas.microsoft.com/office/drawing/2014/main" val="198708673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R: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你们好，可以点菜了吗？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888177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 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可以，我们要一只烤鸭，三十张饼，每人一份葱和酱料。你们还想点什么？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72552113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QY: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再来一个干煸四季豆。</a:t>
                      </a:r>
                      <a:endParaRPr lang="en-US" sz="3100" b="0" kern="12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7108973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R: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主食吃什么？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52309425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米饭。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062646147"/>
                  </a:ext>
                </a:extLst>
              </a:tr>
              <a:tr h="48672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R: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喝什么？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888878448"/>
                  </a:ext>
                </a:extLst>
              </a:tr>
              <a:tr h="39064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一大瓶可乐。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571613866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D97AC50-2868-4E99-8AC8-BD2E570B5F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791200" y="5908626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98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151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Drill-17: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你们还想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点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什么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4628089"/>
              </p:ext>
            </p:extLst>
          </p:nvPr>
        </p:nvGraphicFramePr>
        <p:xfrm>
          <a:off x="887896" y="967410"/>
          <a:ext cx="9342781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219200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040928">
                  <a:extLst>
                    <a:ext uri="{9D8B030D-6E8A-4147-A177-3AD203B41FA5}">
                      <a16:colId xmlns:a16="http://schemas.microsoft.com/office/drawing/2014/main" val="697154396"/>
                    </a:ext>
                  </a:extLst>
                </a:gridCol>
                <a:gridCol w="1947325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1471944">
                  <a:extLst>
                    <a:ext uri="{9D8B030D-6E8A-4147-A177-3AD203B41FA5}">
                      <a16:colId xmlns:a16="http://schemas.microsoft.com/office/drawing/2014/main" val="2267080814"/>
                    </a:ext>
                  </a:extLst>
                </a:gridCol>
                <a:gridCol w="2663384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一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瓶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可乐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想点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两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个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饺子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点了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五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只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干煸四季豆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36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点</a:t>
                      </a:r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十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张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烤鸭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二十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份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饼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斤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葱和酱料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009048729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Drill-18: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再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来一个干煸四季豆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789648"/>
              </p:ext>
            </p:extLst>
          </p:nvPr>
        </p:nvGraphicFramePr>
        <p:xfrm>
          <a:off x="887896" y="967410"/>
          <a:ext cx="9342781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974574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849217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1292706">
                  <a:extLst>
                    <a:ext uri="{9D8B030D-6E8A-4147-A177-3AD203B41FA5}">
                      <a16:colId xmlns:a16="http://schemas.microsoft.com/office/drawing/2014/main" val="2267080814"/>
                    </a:ext>
                  </a:extLst>
                </a:gridCol>
                <a:gridCol w="3226284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一只烤鸭，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一条鱼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三十个饺子，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一点米饭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我点了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四季豆，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再点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一瓶可乐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三张饼，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五个包子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9375809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6497D-7698-490F-A706-D12835F7D93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8551" y="381346"/>
            <a:ext cx="10515600" cy="642040"/>
          </a:xfrm>
        </p:spPr>
        <p:txBody>
          <a:bodyPr>
            <a:normAutofit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M4.2: Ordering food and Paying the Bill _ New Words</a:t>
            </a:r>
            <a:endParaRPr lang="en-US" sz="3600" dirty="0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C11845F5-1EBA-4C56-A42B-F15051B13FA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742355333"/>
              </p:ext>
            </p:extLst>
          </p:nvPr>
        </p:nvGraphicFramePr>
        <p:xfrm>
          <a:off x="1394791" y="1113183"/>
          <a:ext cx="8133521" cy="5049078"/>
        </p:xfrm>
        <a:graphic>
          <a:graphicData uri="http://schemas.openxmlformats.org/drawingml/2006/table">
            <a:tbl>
              <a:tblPr firstRow="1" firstCol="1" bandRow="1"/>
              <a:tblGrid>
                <a:gridCol w="1665558">
                  <a:extLst>
                    <a:ext uri="{9D8B030D-6E8A-4147-A177-3AD203B41FA5}">
                      <a16:colId xmlns:a16="http://schemas.microsoft.com/office/drawing/2014/main" val="793002320"/>
                    </a:ext>
                  </a:extLst>
                </a:gridCol>
                <a:gridCol w="2136942">
                  <a:extLst>
                    <a:ext uri="{9D8B030D-6E8A-4147-A177-3AD203B41FA5}">
                      <a16:colId xmlns:a16="http://schemas.microsoft.com/office/drawing/2014/main" val="292465103"/>
                    </a:ext>
                  </a:extLst>
                </a:gridCol>
                <a:gridCol w="4331021">
                  <a:extLst>
                    <a:ext uri="{9D8B030D-6E8A-4147-A177-3AD203B41FA5}">
                      <a16:colId xmlns:a16="http://schemas.microsoft.com/office/drawing/2014/main" val="835163185"/>
                    </a:ext>
                  </a:extLst>
                </a:gridCol>
              </a:tblGrid>
              <a:tr h="57153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服务员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fúwùyuán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server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900209913"/>
                  </a:ext>
                </a:extLst>
              </a:tr>
              <a:tr h="54867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结账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jiézhàng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pay a bill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6877186"/>
                  </a:ext>
                </a:extLst>
              </a:tr>
              <a:tr h="636850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一共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yígòng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in total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86915285"/>
                  </a:ext>
                </a:extLst>
              </a:tr>
              <a:tr h="54867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现金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xiànjīn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cash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35863573"/>
                  </a:ext>
                </a:extLst>
              </a:tr>
              <a:tr h="54867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还是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háishì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or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266770767"/>
                  </a:ext>
                </a:extLst>
              </a:tr>
              <a:tr h="54867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刷卡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shuākǎ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by card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582339898"/>
                  </a:ext>
                </a:extLst>
              </a:tr>
              <a:tr h="54867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AA</a:t>
                      </a: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制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AA zhì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go Dutch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769267909"/>
                  </a:ext>
                </a:extLst>
              </a:tr>
              <a:tr h="54867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次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cì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[M] time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89695978"/>
                  </a:ext>
                </a:extLst>
              </a:tr>
              <a:tr h="548671"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altLang="en-US" sz="32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请客</a:t>
                      </a:r>
                      <a:endParaRPr lang="en-US" sz="320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algn="l" defTabSz="914400" rtl="0" eaLnBrk="1" latinLnBrk="0" hangingPunct="1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40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qǐngkè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280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to host dinner</a:t>
                      </a:r>
                    </a:p>
                  </a:txBody>
                  <a:tcPr marL="68580" marR="6858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33824821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87FA8F1-6D82-436D-9BC8-67CC8D0F4A4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56751" y="5963478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1710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12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E1287D-5B52-4CFD-B4C7-1D72FB0F61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74562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M4.2: Ordering food and Paying the Bill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BF84EC-42E1-477D-BCD3-52CA1FB86C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11965"/>
            <a:ext cx="10515600" cy="4864998"/>
          </a:xfrm>
        </p:spPr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4.2: </a:t>
            </a:r>
            <a:r>
              <a:rPr lang="en-US" dirty="0">
                <a:solidFill>
                  <a:srgbClr val="000000"/>
                </a:solidFill>
                <a:latin typeface="Helvetica" panose="020B0604020202020204" pitchFamily="34" charset="0"/>
                <a:ea typeface="Helvetica Neue"/>
                <a:cs typeface="Times New Roman" panose="02020603050405020304" pitchFamily="18" charset="0"/>
              </a:rPr>
              <a:t>Li Ming asks the server to bring the bill.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F39D9C50-7D1B-4901-8344-A92B20A63E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08091825"/>
              </p:ext>
            </p:extLst>
          </p:nvPr>
        </p:nvGraphicFramePr>
        <p:xfrm>
          <a:off x="1077843" y="1846101"/>
          <a:ext cx="8755269" cy="35740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08455">
                  <a:extLst>
                    <a:ext uri="{9D8B030D-6E8A-4147-A177-3AD203B41FA5}">
                      <a16:colId xmlns:a16="http://schemas.microsoft.com/office/drawing/2014/main" val="1393260810"/>
                    </a:ext>
                  </a:extLst>
                </a:gridCol>
                <a:gridCol w="7346814">
                  <a:extLst>
                    <a:ext uri="{9D8B030D-6E8A-4147-A177-3AD203B41FA5}">
                      <a16:colId xmlns:a16="http://schemas.microsoft.com/office/drawing/2014/main" val="1309760456"/>
                    </a:ext>
                  </a:extLst>
                </a:gridCol>
              </a:tblGrid>
              <a:tr h="716957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服务员，结账。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749749193"/>
                  </a:ext>
                </a:extLst>
              </a:tr>
              <a:tr h="705418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R: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一共</a:t>
                      </a:r>
                      <a:r>
                        <a:rPr 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279</a:t>
                      </a:r>
                      <a:r>
                        <a:rPr lang="zh-CN" altLang="en-US" sz="3100" b="0" kern="12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元，现金还是刷卡？</a:t>
                      </a:r>
                      <a:endParaRPr lang="en-US" sz="3100" b="0" kern="12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694369488"/>
                  </a:ext>
                </a:extLst>
              </a:tr>
              <a:tr h="72622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刷卡吧。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821254793"/>
                  </a:ext>
                </a:extLst>
              </a:tr>
              <a:tr h="7127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QY: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李明，我们</a:t>
                      </a:r>
                      <a:r>
                        <a:rPr lang="en-US" sz="31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AA</a:t>
                      </a:r>
                      <a:r>
                        <a:rPr lang="zh-CN" altLang="en-US" sz="3100" b="0" kern="1200" dirty="0">
                          <a:solidFill>
                            <a:schemeClr val="accent1">
                              <a:lumMod val="75000"/>
                            </a:schemeClr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制吧。</a:t>
                      </a:r>
                      <a:endParaRPr lang="en-US" sz="3100" b="0" kern="1200" dirty="0">
                        <a:solidFill>
                          <a:schemeClr val="accent1">
                            <a:lumMod val="75000"/>
                          </a:schemeClr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3639405610"/>
                  </a:ext>
                </a:extLst>
              </a:tr>
              <a:tr h="7127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1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1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不，不，这次我请客。</a:t>
                      </a:r>
                      <a:endParaRPr lang="en-US" sz="31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gradFill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06821342"/>
                  </a:ext>
                </a:extLst>
              </a:tr>
            </a:tbl>
          </a:graphicData>
        </a:graphic>
      </p:graphicFrame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DBB1AE38-5ECA-41EE-B453-7496819E3E9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50677" y="554603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08156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951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Drill-19: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一共</a:t>
            </a:r>
            <a:r>
              <a:rPr 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279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元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1202363"/>
              </p:ext>
            </p:extLst>
          </p:nvPr>
        </p:nvGraphicFramePr>
        <p:xfrm>
          <a:off x="887896" y="967410"/>
          <a:ext cx="10111408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3054937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050967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2180048">
                  <a:extLst>
                    <a:ext uri="{9D8B030D-6E8A-4147-A177-3AD203B41FA5}">
                      <a16:colId xmlns:a16="http://schemas.microsoft.com/office/drawing/2014/main" val="2267080814"/>
                    </a:ext>
                  </a:extLst>
                </a:gridCol>
                <a:gridCol w="2825456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b="0" dirty="0"/>
                        <a:t>10</a:t>
                      </a:r>
                      <a:r>
                        <a:rPr lang="zh-CN" altLang="en-US" sz="3600" b="0" dirty="0"/>
                        <a:t>个学生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我家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有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b="0" dirty="0"/>
                        <a:t>5</a:t>
                      </a:r>
                      <a:r>
                        <a:rPr lang="zh-CN" altLang="en-US" sz="3600" b="0" dirty="0"/>
                        <a:t>口人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我家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一共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买了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b="0" dirty="0"/>
                        <a:t>3</a:t>
                      </a:r>
                      <a:r>
                        <a:rPr lang="zh-CN" altLang="en-US" sz="3600" b="0" dirty="0"/>
                        <a:t>只宠物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r>
                        <a:rPr lang="zh-CN" altLang="en-US" sz="3600" b="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你</a:t>
                      </a:r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点了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两只烤鸭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我的中文课</a:t>
                      </a:r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3600" b="0" dirty="0"/>
                        <a:t>30</a:t>
                      </a:r>
                      <a:r>
                        <a:rPr lang="zh-CN" altLang="en-US" sz="3600" b="0" dirty="0"/>
                        <a:t>张饼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sz="3600" b="0" dirty="0"/>
                        <a:t>4</a:t>
                      </a:r>
                      <a:r>
                        <a:rPr lang="zh-CN" altLang="en-US" sz="3600" b="0" dirty="0"/>
                        <a:t>份葱和酱料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033664042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Drill-20: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现金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还是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刷卡</a:t>
            </a:r>
            <a:endParaRPr lang="en-US" dirty="0">
              <a:solidFill>
                <a:srgbClr val="00206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19200"/>
            <a:ext cx="10515600" cy="495776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59866202"/>
              </p:ext>
            </p:extLst>
          </p:nvPr>
        </p:nvGraphicFramePr>
        <p:xfrm>
          <a:off x="838200" y="1338470"/>
          <a:ext cx="10465905" cy="4465332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566938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183427">
                  <a:extLst>
                    <a:ext uri="{9D8B030D-6E8A-4147-A177-3AD203B41FA5}">
                      <a16:colId xmlns:a16="http://schemas.microsoft.com/office/drawing/2014/main" val="3026687638"/>
                    </a:ext>
                  </a:extLst>
                </a:gridCol>
                <a:gridCol w="2345635">
                  <a:extLst>
                    <a:ext uri="{9D8B030D-6E8A-4147-A177-3AD203B41FA5}">
                      <a16:colId xmlns:a16="http://schemas.microsoft.com/office/drawing/2014/main" val="307254622"/>
                    </a:ext>
                  </a:extLst>
                </a:gridCol>
                <a:gridCol w="1961321">
                  <a:extLst>
                    <a:ext uri="{9D8B030D-6E8A-4147-A177-3AD203B41FA5}">
                      <a16:colId xmlns:a16="http://schemas.microsoft.com/office/drawing/2014/main" val="2267080814"/>
                    </a:ext>
                  </a:extLst>
                </a:gridCol>
                <a:gridCol w="2408584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sz="360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水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可乐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点了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包子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饺子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你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想喝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西红柿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还是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四季豆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pPr marL="0" algn="l" defTabSz="914400" rtl="0" eaLnBrk="1" latinLnBrk="0" hangingPunct="1"/>
                      <a:endParaRPr lang="en-US" sz="3600" b="0" kern="1200" dirty="0">
                        <a:solidFill>
                          <a:schemeClr val="dk1"/>
                        </a:solidFill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喜欢吃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牛肉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烤鸭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想点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面条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饼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鸡肉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鱼肉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4149708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3">
                <a:lumMod val="8000"/>
                <a:lumOff val="92000"/>
              </a:schemeClr>
            </a:gs>
            <a:gs pos="74000">
              <a:schemeClr val="accent3">
                <a:lumMod val="45000"/>
                <a:lumOff val="55000"/>
              </a:schemeClr>
            </a:gs>
            <a:gs pos="49000">
              <a:schemeClr val="accent3">
                <a:lumMod val="45000"/>
                <a:lumOff val="55000"/>
              </a:schemeClr>
            </a:gs>
            <a:gs pos="100000">
              <a:schemeClr val="accent3">
                <a:lumMod val="30000"/>
                <a:lumOff val="70000"/>
              </a:schemeClr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1FF709-AA9F-476B-A714-F93E759BB2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67327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M1.1: Invitations _ Text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63D32A9-31C9-4F18-B018-09F9052D99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32452"/>
            <a:ext cx="10515600" cy="4944511"/>
          </a:xfrm>
        </p:spPr>
        <p:txBody>
          <a:bodyPr/>
          <a:lstStyle/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C0000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Scenario 1.1: </a:t>
            </a:r>
            <a:r>
              <a:rPr lang="en-US" sz="2400" dirty="0">
                <a:solidFill>
                  <a:srgbClr val="002060"/>
                </a:solidFill>
                <a:latin typeface="Helvetica" panose="020B0604020202020204" pitchFamily="34" charset="0"/>
                <a:ea typeface="DengXian" panose="02010600030101010101" pitchFamily="2" charset="-122"/>
                <a:cs typeface="Times New Roman" panose="02020603050405020304" pitchFamily="18" charset="0"/>
              </a:rPr>
              <a:t>Li Ming calls Qi Yin to invite her for a dinner. </a:t>
            </a:r>
          </a:p>
          <a:p>
            <a:pPr marL="0" marR="0" indent="0">
              <a:spcBef>
                <a:spcPts val="0"/>
              </a:spcBef>
              <a:spcAft>
                <a:spcPts val="0"/>
              </a:spcAft>
              <a:buNone/>
            </a:pPr>
            <a:endParaRPr lang="en-US" sz="2400" dirty="0">
              <a:solidFill>
                <a:srgbClr val="002060"/>
              </a:solidFill>
              <a:latin typeface="Calibri" panose="020F0502020204030204" pitchFamily="34" charset="0"/>
              <a:ea typeface="DengXian" panose="02010600030101010101" pitchFamily="2" charset="-122"/>
              <a:cs typeface="Times New Roman" panose="02020603050405020304" pitchFamily="18" charset="0"/>
            </a:endParaRPr>
          </a:p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E86419CA-A122-45CA-AFC1-DE547BCF0B0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38881216"/>
              </p:ext>
            </p:extLst>
          </p:nvPr>
        </p:nvGraphicFramePr>
        <p:xfrm>
          <a:off x="1040296" y="1746892"/>
          <a:ext cx="10515600" cy="44805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06556">
                  <a:extLst>
                    <a:ext uri="{9D8B030D-6E8A-4147-A177-3AD203B41FA5}">
                      <a16:colId xmlns:a16="http://schemas.microsoft.com/office/drawing/2014/main" val="2942274489"/>
                    </a:ext>
                  </a:extLst>
                </a:gridCol>
                <a:gridCol w="9409044">
                  <a:extLst>
                    <a:ext uri="{9D8B030D-6E8A-4147-A177-3AD203B41FA5}">
                      <a16:colId xmlns:a16="http://schemas.microsoft.com/office/drawing/2014/main" val="2815134514"/>
                    </a:ext>
                  </a:extLst>
                </a:gridCol>
              </a:tblGrid>
              <a:tr h="6069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kern="1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kern="1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喂，齐音在吗？</a:t>
                      </a:r>
                      <a:endParaRPr lang="en-US" sz="3600" b="0" kern="1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SimSu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29686198"/>
                  </a:ext>
                </a:extLst>
              </a:tr>
              <a:tr h="6069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QY: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我就是，您是哪位？</a:t>
                      </a:r>
                      <a:endParaRPr lang="en-US" sz="36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621316483"/>
                  </a:ext>
                </a:extLst>
              </a:tr>
              <a:tr h="6069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我是李明，我们昨天在学校的舞会上见过。</a:t>
                      </a:r>
                      <a:endParaRPr lang="en-US" sz="36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598888037"/>
                  </a:ext>
                </a:extLst>
              </a:tr>
              <a:tr h="6069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QY: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哦，是你啊。 有事吗？</a:t>
                      </a:r>
                      <a:endParaRPr lang="en-US" sz="36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626184915"/>
                  </a:ext>
                </a:extLst>
              </a:tr>
              <a:tr h="6069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明天晚上有空吗？我想请你吃饭？</a:t>
                      </a:r>
                      <a:endParaRPr lang="en-US" sz="36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4170550772"/>
                  </a:ext>
                </a:extLst>
              </a:tr>
              <a:tr h="60699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rgbClr val="C0000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QY: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dirty="0">
                          <a:solidFill>
                            <a:srgbClr val="C0000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好啊，我让马小青跟我一起去，可以吗？</a:t>
                      </a:r>
                      <a:endParaRPr lang="en-US" sz="3600" dirty="0">
                        <a:solidFill>
                          <a:srgbClr val="C0000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247780185"/>
                  </a:ext>
                </a:extLst>
              </a:tr>
              <a:tr h="50204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3200" b="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Arial" panose="020B0604020202020204" pitchFamily="34" charset="0"/>
                        </a:rPr>
                        <a:t>LM:</a:t>
                      </a: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Times New Roman" panose="02020603050405020304" pitchFamily="18" charset="0"/>
                        </a:rPr>
                        <a:t>当然可以，我叫张文山也一起去吧。</a:t>
                      </a:r>
                      <a:endParaRPr lang="en-US" sz="36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18000"/>
                            <a:lumOff val="82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117726468"/>
                  </a:ext>
                </a:extLst>
              </a:tr>
            </a:tbl>
          </a:graphicData>
        </a:graphic>
      </p:graphicFrame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61F7512B-4A06-43FE-8555-AD8F0E23F1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403574" y="6176963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59514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83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Drill-1: 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我们昨天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在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学校的舞会上见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过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99846180"/>
              </p:ext>
            </p:extLst>
          </p:nvPr>
        </p:nvGraphicFramePr>
        <p:xfrm>
          <a:off x="838200" y="967410"/>
          <a:ext cx="10515599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463039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3259113">
                  <a:extLst>
                    <a:ext uri="{9D8B030D-6E8A-4147-A177-3AD203B41FA5}">
                      <a16:colId xmlns:a16="http://schemas.microsoft.com/office/drawing/2014/main" val="3811705044"/>
                    </a:ext>
                  </a:extLst>
                </a:gridCol>
                <a:gridCol w="2128492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  <a:gridCol w="2523179">
                  <a:extLst>
                    <a:ext uri="{9D8B030D-6E8A-4147-A177-3AD203B41FA5}">
                      <a16:colId xmlns:a16="http://schemas.microsoft.com/office/drawing/2014/main" val="1241256888"/>
                    </a:ext>
                  </a:extLst>
                </a:gridCol>
                <a:gridCol w="1141776">
                  <a:extLst>
                    <a:ext uri="{9D8B030D-6E8A-4147-A177-3AD203B41FA5}">
                      <a16:colId xmlns:a16="http://schemas.microsoft.com/office/drawing/2014/main" val="1277236369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在</a:t>
                      </a:r>
                      <a:r>
                        <a:rPr lang="en-US" altLang="zh-CN" sz="3600" b="0" dirty="0"/>
                        <a:t>COCC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中文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在</a:t>
                      </a:r>
                      <a:r>
                        <a:rPr lang="en-US" altLang="zh-CN" sz="3600" b="0" dirty="0"/>
                        <a:t>Summit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去过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超市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在</a:t>
                      </a:r>
                      <a:r>
                        <a:rPr lang="en-US" altLang="zh-CN" sz="3600" b="0" dirty="0"/>
                        <a:t>Bend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看过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电影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你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在美国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吃过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饺子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吗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在学校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买过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热狗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在家里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学过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披萨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在</a:t>
                      </a:r>
                      <a:r>
                        <a:rPr lang="en-US" altLang="zh-CN" sz="3600" b="0" dirty="0"/>
                        <a:t>Costco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水果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418062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Drill-2: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我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想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请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你吃饭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75587569"/>
              </p:ext>
            </p:extLst>
          </p:nvPr>
        </p:nvGraphicFramePr>
        <p:xfrm>
          <a:off x="838199" y="967410"/>
          <a:ext cx="8955156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660375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3260035">
                  <a:extLst>
                    <a:ext uri="{9D8B030D-6E8A-4147-A177-3AD203B41FA5}">
                      <a16:colId xmlns:a16="http://schemas.microsoft.com/office/drawing/2014/main" val="3811705044"/>
                    </a:ext>
                  </a:extLst>
                </a:gridCol>
                <a:gridCol w="3034746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看电影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5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吃午饭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吃晚饭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我想请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吃披萨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吃烤鸭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来我家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去舞会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257992E2-4783-4146-A4B8-1FF18368C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57650" y="2147889"/>
            <a:ext cx="203835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443003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Drill-3: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我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让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马小青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跟我一起去，可以吗</a:t>
            </a:r>
            <a:r>
              <a:rPr lang="zh-CN" altLang="en-US" dirty="0">
                <a:solidFill>
                  <a:schemeClr val="accent5">
                    <a:lumMod val="50000"/>
                  </a:schemeClr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？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2528467"/>
              </p:ext>
            </p:extLst>
          </p:nvPr>
        </p:nvGraphicFramePr>
        <p:xfrm>
          <a:off x="838199" y="967410"/>
          <a:ext cx="10969487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1351315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2554764">
                  <a:extLst>
                    <a:ext uri="{9D8B030D-6E8A-4147-A177-3AD203B41FA5}">
                      <a16:colId xmlns:a16="http://schemas.microsoft.com/office/drawing/2014/main" val="3811705044"/>
                    </a:ext>
                  </a:extLst>
                </a:gridCol>
                <a:gridCol w="2570922">
                  <a:extLst>
                    <a:ext uri="{9D8B030D-6E8A-4147-A177-3AD203B41FA5}">
                      <a16:colId xmlns:a16="http://schemas.microsoft.com/office/drawing/2014/main" val="2252906137"/>
                    </a:ext>
                  </a:extLst>
                </a:gridCol>
                <a:gridCol w="1802296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  <a:gridCol w="2690190">
                  <a:extLst>
                    <a:ext uri="{9D8B030D-6E8A-4147-A177-3AD203B41FA5}">
                      <a16:colId xmlns:a16="http://schemas.microsoft.com/office/drawing/2014/main" val="1951169330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看电影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5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吃午饭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吃晚饭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我让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 跟我一起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吃披萨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，可以吗？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吃烤鸭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去你家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去舞会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257992E2-4783-4146-A4B8-1FF18368C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74623" y="2147889"/>
            <a:ext cx="203835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8063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2008D81-0B7C-4340-A139-67EBE0AA2A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02284"/>
          </a:xfrm>
        </p:spPr>
        <p:txBody>
          <a:bodyPr>
            <a:normAutofit fontScale="90000"/>
          </a:bodyPr>
          <a:lstStyle/>
          <a:p>
            <a:r>
              <a:rPr lang="en-US" dirty="0"/>
              <a:t>Drill-4: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我</a:t>
            </a:r>
            <a:r>
              <a:rPr lang="zh-CN" altLang="en-US" dirty="0">
                <a:solidFill>
                  <a:srgbClr val="C0000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叫</a:t>
            </a:r>
            <a:r>
              <a:rPr lang="zh-CN" altLang="en-US" dirty="0">
                <a:solidFill>
                  <a:srgbClr val="002060"/>
                </a:solidFill>
                <a:latin typeface="Calibri" panose="020F0502020204030204" pitchFamily="34" charset="0"/>
                <a:ea typeface="SimSun" panose="02010600030101010101" pitchFamily="2" charset="-122"/>
                <a:cs typeface="Times New Roman" panose="02020603050405020304" pitchFamily="18" charset="0"/>
              </a:rPr>
              <a:t>张文山也一起去吧</a:t>
            </a:r>
            <a:endParaRPr lang="en-US" dirty="0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95F245A-7C05-4CB2-9786-0F9F2696D9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967410"/>
            <a:ext cx="10515600" cy="5209553"/>
          </a:xfrm>
        </p:spPr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0D51FD68-41A9-4E51-A9C6-1089036B191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1902937"/>
              </p:ext>
            </p:extLst>
          </p:nvPr>
        </p:nvGraphicFramePr>
        <p:xfrm>
          <a:off x="838199" y="967410"/>
          <a:ext cx="7298635" cy="5209554"/>
        </p:xfrm>
        <a:graphic>
          <a:graphicData uri="http://schemas.openxmlformats.org/drawingml/2006/table">
            <a:tbl>
              <a:tblPr firstRow="1" bandRow="1">
                <a:tableStyleId>{D7AC3CCA-C797-4891-BE02-D94E43425B78}</a:tableStyleId>
              </a:tblPr>
              <a:tblGrid>
                <a:gridCol w="2018608">
                  <a:extLst>
                    <a:ext uri="{9D8B030D-6E8A-4147-A177-3AD203B41FA5}">
                      <a16:colId xmlns:a16="http://schemas.microsoft.com/office/drawing/2014/main" val="989603163"/>
                    </a:ext>
                  </a:extLst>
                </a:gridCol>
                <a:gridCol w="3458263">
                  <a:extLst>
                    <a:ext uri="{9D8B030D-6E8A-4147-A177-3AD203B41FA5}">
                      <a16:colId xmlns:a16="http://schemas.microsoft.com/office/drawing/2014/main" val="3811705044"/>
                    </a:ext>
                  </a:extLst>
                </a:gridCol>
                <a:gridCol w="1821764">
                  <a:extLst>
                    <a:ext uri="{9D8B030D-6E8A-4147-A177-3AD203B41FA5}">
                      <a16:colId xmlns:a16="http://schemas.microsoft.com/office/drawing/2014/main" val="148499043"/>
                    </a:ext>
                  </a:extLst>
                </a:gridCol>
              </a:tblGrid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看电影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21590812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rowSpan="5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包饺子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94888881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吃晚饭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28936089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r>
                        <a:rPr lang="zh-CN" altLang="en-US" sz="3600" dirty="0"/>
                        <a:t>妈妈叫</a:t>
                      </a:r>
                      <a:endParaRPr lang="en-US" sz="360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去买菜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115208744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点烤鸭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705210878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83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54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zh-CN" altLang="en-US" sz="3600" b="0" dirty="0"/>
                        <a:t>去你家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05567960"/>
                  </a:ext>
                </a:extLst>
              </a:tr>
              <a:tr h="744222">
                <a:tc>
                  <a:txBody>
                    <a:bodyPr/>
                    <a:lstStyle/>
                    <a:p>
                      <a:endParaRPr lang="en-US" sz="360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sz="3600" b="0" dirty="0"/>
                        <a:t>去学习</a:t>
                      </a:r>
                      <a:endParaRPr lang="en-US" sz="3600" b="0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mpd="sng">
                      <a:noFill/>
                    </a:lnT>
                    <a:lnB w="127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84794910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id="{257992E2-4783-4146-A4B8-1FF18368C78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05927" y="2085975"/>
            <a:ext cx="2038350" cy="26860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93045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06DECD-4720-4B99-8B5F-7A73A3F028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40823"/>
          </a:xfrm>
        </p:spPr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M1.2: Invitations _ New Words</a:t>
            </a:r>
            <a:endParaRPr lang="en-US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3EBD6FEA-A0B5-48F7-83E2-740527460373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062306742"/>
              </p:ext>
            </p:extLst>
          </p:nvPr>
        </p:nvGraphicFramePr>
        <p:xfrm>
          <a:off x="1209260" y="1563756"/>
          <a:ext cx="8517835" cy="4691268"/>
        </p:xfrm>
        <a:graphic>
          <a:graphicData uri="http://schemas.openxmlformats.org/drawingml/2006/table">
            <a:tbl>
              <a:tblPr firstRow="1" firstCol="1" bandRow="1"/>
              <a:tblGrid>
                <a:gridCol w="2299684">
                  <a:extLst>
                    <a:ext uri="{9D8B030D-6E8A-4147-A177-3AD203B41FA5}">
                      <a16:colId xmlns:a16="http://schemas.microsoft.com/office/drawing/2014/main" val="3479380105"/>
                    </a:ext>
                  </a:extLst>
                </a:gridCol>
                <a:gridCol w="3270515">
                  <a:extLst>
                    <a:ext uri="{9D8B030D-6E8A-4147-A177-3AD203B41FA5}">
                      <a16:colId xmlns:a16="http://schemas.microsoft.com/office/drawing/2014/main" val="341450608"/>
                    </a:ext>
                  </a:extLst>
                </a:gridCol>
                <a:gridCol w="2947636">
                  <a:extLst>
                    <a:ext uri="{9D8B030D-6E8A-4147-A177-3AD203B41FA5}">
                      <a16:colId xmlns:a16="http://schemas.microsoft.com/office/drawing/2014/main" val="3787708526"/>
                    </a:ext>
                  </a:extLst>
                </a:gridCol>
              </a:tblGrid>
              <a:tr h="5804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晚饭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wǎnfàn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dinner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704562501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陪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péi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to accompany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398411135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可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kě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indeed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272070717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当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dāng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to act as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2447137296"/>
                  </a:ext>
                </a:extLst>
              </a:tr>
              <a:tr h="627817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电灯泡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diàndēngpào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light bulb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514561419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求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qiú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to beg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55721055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那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nà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then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911111778"/>
                  </a:ext>
                </a:extLst>
              </a:tr>
              <a:tr h="580493"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zh-CN" sz="3200" dirty="0">
                          <a:solidFill>
                            <a:srgbClr val="002060"/>
                          </a:solidFill>
                          <a:effectLst/>
                          <a:latin typeface="Calibri" panose="020F0502020204030204" pitchFamily="34" charset="0"/>
                          <a:ea typeface="SimSun" panose="02010600030101010101" pitchFamily="2" charset="-122"/>
                          <a:cs typeface="SimSun" panose="02010600030101010101" pitchFamily="2" charset="-122"/>
                        </a:rPr>
                        <a:t>更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Arial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gèng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tc>
                  <a:txBody>
                    <a:bodyPr/>
                    <a:lstStyle/>
                    <a:p>
                      <a:pPr marL="0" marR="0"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3200" dirty="0">
                          <a:solidFill>
                            <a:srgbClr val="002060"/>
                          </a:solidFill>
                          <a:effectLst/>
                          <a:latin typeface="Helvetica" panose="020B0604020202020204" pitchFamily="34" charset="0"/>
                          <a:ea typeface="DengXian" panose="02010600030101010101" pitchFamily="2" charset="-122"/>
                          <a:cs typeface="Times New Roman" panose="02020603050405020304" pitchFamily="18" charset="0"/>
                        </a:rPr>
                        <a:t>even</a:t>
                      </a:r>
                      <a:endParaRPr lang="en-US" sz="3200" dirty="0">
                        <a:solidFill>
                          <a:srgbClr val="002060"/>
                        </a:solidFill>
                        <a:effectLst/>
                        <a:latin typeface="Calibri" panose="020F0502020204030204" pitchFamily="34" charset="0"/>
                        <a:ea typeface="DengXian" panose="02010600030101010101" pitchFamily="2" charset="-122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>
                    <a:lnL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gradFill flip="none" rotWithShape="1">
                      <a:gsLst>
                        <a:gs pos="0">
                          <a:schemeClr val="accent3">
                            <a:lumMod val="5000"/>
                            <a:lumOff val="95000"/>
                          </a:schemeClr>
                        </a:gs>
                        <a:gs pos="74000">
                          <a:schemeClr val="accent3">
                            <a:lumMod val="45000"/>
                            <a:lumOff val="55000"/>
                          </a:schemeClr>
                        </a:gs>
                        <a:gs pos="49000">
                          <a:schemeClr val="accent3">
                            <a:lumMod val="45000"/>
                            <a:lumOff val="55000"/>
                          </a:schemeClr>
                        </a:gs>
                        <a:gs pos="100000">
                          <a:schemeClr val="accent3">
                            <a:lumMod val="30000"/>
                            <a:lumOff val="70000"/>
                          </a:schemeClr>
                        </a:gs>
                      </a:gsLst>
                      <a:lin ang="16200000" scaled="1"/>
                      <a:tileRect/>
                    </a:gradFill>
                  </a:tcPr>
                </a:tc>
                <a:extLst>
                  <a:ext uri="{0D108BD9-81ED-4DB2-BD59-A6C34878D82A}">
                    <a16:rowId xmlns:a16="http://schemas.microsoft.com/office/drawing/2014/main" val="1470253519"/>
                  </a:ext>
                </a:extLst>
              </a:tr>
            </a:tbl>
          </a:graphicData>
        </a:graphic>
      </p:graphicFrame>
      <p:pic>
        <p:nvPicPr>
          <p:cNvPr id="3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B6F65CCB-1962-48FB-8407-957FD4C6E83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163377" y="618807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68355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18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1491</TotalTime>
  <Words>2190</Words>
  <Application>Microsoft Office PowerPoint</Application>
  <PresentationFormat>Widescreen</PresentationFormat>
  <Paragraphs>655</Paragraphs>
  <Slides>39</Slides>
  <Notes>0</Notes>
  <HiddenSlides>0</HiddenSlides>
  <MMClips>19</MMClips>
  <ScaleCrop>false</ScaleCrop>
  <HeadingPairs>
    <vt:vector size="6" baseType="variant">
      <vt:variant>
        <vt:lpstr>Fonts Used</vt:lpstr>
      </vt:variant>
      <vt:variant>
        <vt:i4>9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9" baseType="lpstr">
      <vt:lpstr>DengXian</vt:lpstr>
      <vt:lpstr>DengXian</vt:lpstr>
      <vt:lpstr>Helvetica Neue</vt:lpstr>
      <vt:lpstr>SimSun</vt:lpstr>
      <vt:lpstr>Arial</vt:lpstr>
      <vt:lpstr>Calibri</vt:lpstr>
      <vt:lpstr>Calibri Light</vt:lpstr>
      <vt:lpstr>Helvetica</vt:lpstr>
      <vt:lpstr>Times New Roman</vt:lpstr>
      <vt:lpstr>Office Theme</vt:lpstr>
      <vt:lpstr>Unit 6</vt:lpstr>
      <vt:lpstr>COMMUNICATION OBJECTIVES</vt:lpstr>
      <vt:lpstr>M1.1: Invitations _ New Words</vt:lpstr>
      <vt:lpstr>M1.1: Invitations _ Text</vt:lpstr>
      <vt:lpstr>Drill-1: 我们昨天在学校的舞会上见过</vt:lpstr>
      <vt:lpstr>Drill-2:我想请你吃饭</vt:lpstr>
      <vt:lpstr>Drill-3:我让马小青跟我一起去，可以吗？</vt:lpstr>
      <vt:lpstr>Drill-4:我叫张文山也一起去吧</vt:lpstr>
      <vt:lpstr>M1.2: Invitations _ New Words</vt:lpstr>
      <vt:lpstr>M1.2: Invitations _ Text</vt:lpstr>
      <vt:lpstr>Drill-5:你陪我去吧</vt:lpstr>
      <vt:lpstr>Drill-6:我可不想当你们的电灯泡</vt:lpstr>
      <vt:lpstr>Drill-7:那我更不去了</vt:lpstr>
      <vt:lpstr>M2.1: Tastes _ New Words</vt:lpstr>
      <vt:lpstr>M2.1: Tastes _ Text</vt:lpstr>
      <vt:lpstr>Drill-8:我正在想呢</vt:lpstr>
      <vt:lpstr>Drill-9:又麻又辣</vt:lpstr>
      <vt:lpstr>Drill-10:最好是清淡一点儿的</vt:lpstr>
      <vt:lpstr>M2.2: Tastes _ New Words</vt:lpstr>
      <vt:lpstr>M2.2: Tastes _ Text</vt:lpstr>
      <vt:lpstr>Drill-11:这个问题太难回答了</vt:lpstr>
      <vt:lpstr>Drill-12:不太喜欢热狗</vt:lpstr>
      <vt:lpstr>Drill-13:为什么你们叫它热狗？</vt:lpstr>
      <vt:lpstr>M3.1: Reservations _ New Words</vt:lpstr>
      <vt:lpstr>M3.1: Reservation _ Text</vt:lpstr>
      <vt:lpstr>Drill-14:您要订什么时候的</vt:lpstr>
      <vt:lpstr>M3.2: Reservations _ New Words</vt:lpstr>
      <vt:lpstr>M3.2: Reservation _ Text</vt:lpstr>
      <vt:lpstr>Drill-15:几点到</vt:lpstr>
      <vt:lpstr>Drill-16:六点半左右</vt:lpstr>
      <vt:lpstr>M4.1: Ordering food and Paying the Bill _ New Words</vt:lpstr>
      <vt:lpstr>PowerPoint Presentation</vt:lpstr>
      <vt:lpstr>M4.1: Ordering food and Paying the Bill _ Text</vt:lpstr>
      <vt:lpstr>Drill-17:你们还想点什么</vt:lpstr>
      <vt:lpstr>Drill-18:再来一个干煸四季豆</vt:lpstr>
      <vt:lpstr>M4.2: Ordering food and Paying the Bill _ New Words</vt:lpstr>
      <vt:lpstr>M4.2: Ordering food and Paying the Bill _ Text</vt:lpstr>
      <vt:lpstr>Drill-19:一共279元</vt:lpstr>
      <vt:lpstr>Drill-20:现金还是刷卡</vt:lpstr>
    </vt:vector>
  </TitlesOfParts>
  <Company>College Campus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Unit 6</dc:title>
  <dc:creator>Lin Hong</dc:creator>
  <cp:lastModifiedBy>altiris</cp:lastModifiedBy>
  <cp:revision>65</cp:revision>
  <dcterms:created xsi:type="dcterms:W3CDTF">2019-04-01T18:56:15Z</dcterms:created>
  <dcterms:modified xsi:type="dcterms:W3CDTF">2020-04-26T00:38:39Z</dcterms:modified>
</cp:coreProperties>
</file>